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16"/>
  </p:notesMasterIdLst>
  <p:sldIdLst>
    <p:sldId id="256" r:id="rId2"/>
    <p:sldId id="257" r:id="rId3"/>
    <p:sldId id="260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73" r:id="rId15"/>
  </p:sldIdLst>
  <p:sldSz cx="18288000" cy="10287000"/>
  <p:notesSz cx="6858000" cy="9144000"/>
  <p:embeddedFontLst>
    <p:embeddedFont>
      <p:font typeface="Alatsi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mbria Math" panose="02040503050406030204" pitchFamily="18" charset="0"/>
      <p:regular r:id="rId22"/>
    </p:embeddedFont>
    <p:embeddedFont>
      <p:font typeface="Courier Prime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31E"/>
    <a:srgbClr val="F5EF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5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" name="Google Shape;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00857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4884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7711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0419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1552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5362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89617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5525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2923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0430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662" y="0"/>
            <a:ext cx="74422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412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oogle Shape;20;p4"/>
          <p:cNvGrpSpPr/>
          <p:nvPr/>
        </p:nvGrpSpPr>
        <p:grpSpPr>
          <a:xfrm>
            <a:off x="2277056" y="3600450"/>
            <a:ext cx="13733980" cy="3086595"/>
            <a:chOff x="0" y="0"/>
            <a:chExt cx="3617156" cy="812925"/>
          </a:xfrm>
        </p:grpSpPr>
        <p:sp>
          <p:nvSpPr>
            <p:cNvPr id="21" name="Google Shape;21;p4"/>
            <p:cNvSpPr/>
            <p:nvPr/>
          </p:nvSpPr>
          <p:spPr>
            <a:xfrm>
              <a:off x="0" y="0"/>
              <a:ext cx="3617156" cy="812800"/>
            </a:xfrm>
            <a:custGeom>
              <a:avLst/>
              <a:gdLst/>
              <a:ahLst/>
              <a:cxnLst/>
              <a:rect l="l" t="t" r="r" b="b"/>
              <a:pathLst>
                <a:path w="3617156" h="812800" extrusionOk="0">
                  <a:moveTo>
                    <a:pt x="0" y="0"/>
                  </a:moveTo>
                  <a:lnTo>
                    <a:pt x="3617156" y="0"/>
                  </a:lnTo>
                  <a:lnTo>
                    <a:pt x="36171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2" name="Google Shape;22;p4"/>
            <p:cNvSpPr txBox="1"/>
            <p:nvPr/>
          </p:nvSpPr>
          <p:spPr>
            <a:xfrm>
              <a:off x="0" y="9525"/>
              <a:ext cx="3617100" cy="80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" name="Google Shape;2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Google Shape;24;p4"/>
          <p:cNvCxnSpPr/>
          <p:nvPr/>
        </p:nvCxnSpPr>
        <p:spPr>
          <a:xfrm>
            <a:off x="11838353" y="5162550"/>
            <a:ext cx="2890200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680375" y="0"/>
            <a:ext cx="10287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Google Shape;28;p5"/>
          <p:cNvCxnSpPr/>
          <p:nvPr/>
        </p:nvCxnSpPr>
        <p:spPr>
          <a:xfrm>
            <a:off x="5649592" y="3907400"/>
            <a:ext cx="2841300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5"/>
          <p:cNvSpPr>
            <a:spLocks noGrp="1"/>
          </p:cNvSpPr>
          <p:nvPr>
            <p:ph type="pic" idx="2"/>
          </p:nvPr>
        </p:nvSpPr>
        <p:spPr>
          <a:xfrm>
            <a:off x="9695756" y="35275"/>
            <a:ext cx="8586600" cy="10287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allery" type="twoObj">
  <p:cSld name="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>
            <a:spLocks noGrp="1"/>
          </p:cNvSpPr>
          <p:nvPr>
            <p:ph type="pic" idx="2"/>
          </p:nvPr>
        </p:nvSpPr>
        <p:spPr>
          <a:xfrm>
            <a:off x="1028550" y="2469450"/>
            <a:ext cx="4818600" cy="3208200"/>
          </a:xfrm>
          <a:prstGeom prst="rect">
            <a:avLst/>
          </a:prstGeom>
          <a:noFill/>
          <a:ln>
            <a:noFill/>
          </a:ln>
        </p:spPr>
      </p:sp>
      <p:sp>
        <p:nvSpPr>
          <p:cNvPr id="33" name="Google Shape;33;p6"/>
          <p:cNvSpPr>
            <a:spLocks noGrp="1"/>
          </p:cNvSpPr>
          <p:nvPr>
            <p:ph type="pic" idx="3"/>
          </p:nvPr>
        </p:nvSpPr>
        <p:spPr>
          <a:xfrm>
            <a:off x="6734700" y="2512050"/>
            <a:ext cx="4818600" cy="32082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6"/>
          <p:cNvSpPr>
            <a:spLocks noGrp="1"/>
          </p:cNvSpPr>
          <p:nvPr>
            <p:ph type="pic" idx="4"/>
          </p:nvPr>
        </p:nvSpPr>
        <p:spPr>
          <a:xfrm>
            <a:off x="12440850" y="2512050"/>
            <a:ext cx="4818600" cy="3208200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6"/>
          <p:cNvSpPr>
            <a:spLocks noGrp="1"/>
          </p:cNvSpPr>
          <p:nvPr>
            <p:ph type="pic" idx="5"/>
          </p:nvPr>
        </p:nvSpPr>
        <p:spPr>
          <a:xfrm>
            <a:off x="1028550" y="6050225"/>
            <a:ext cx="4818600" cy="3208200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6"/>
          <p:cNvSpPr>
            <a:spLocks noGrp="1"/>
          </p:cNvSpPr>
          <p:nvPr>
            <p:ph type="pic" idx="6"/>
          </p:nvPr>
        </p:nvSpPr>
        <p:spPr>
          <a:xfrm>
            <a:off x="6734700" y="6092825"/>
            <a:ext cx="4818600" cy="3208200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6"/>
          <p:cNvSpPr>
            <a:spLocks noGrp="1"/>
          </p:cNvSpPr>
          <p:nvPr>
            <p:ph type="pic" idx="7"/>
          </p:nvPr>
        </p:nvSpPr>
        <p:spPr>
          <a:xfrm>
            <a:off x="12440850" y="6092825"/>
            <a:ext cx="4818600" cy="32082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8" name="Google Shape;38;p6"/>
          <p:cNvCxnSpPr/>
          <p:nvPr/>
        </p:nvCxnSpPr>
        <p:spPr>
          <a:xfrm>
            <a:off x="1028700" y="2182071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4400"/>
              <a:buFont typeface="Alatsi"/>
              <a:buNone/>
              <a:defRPr sz="4400" i="0" u="none" strike="noStrike" cap="none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rgbClr val="29231E"/>
              </a:buClr>
              <a:buSzPts val="3200"/>
              <a:buFont typeface="Courier Prime"/>
              <a:buChar char="•"/>
              <a:defRPr sz="32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29231E"/>
              </a:buClr>
              <a:buSzPts val="2800"/>
              <a:buFont typeface="Courier Prime"/>
              <a:buChar char="–"/>
              <a:defRPr sz="28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29231E"/>
              </a:buClr>
              <a:buSzPts val="2400"/>
              <a:buFont typeface="Courier Prime"/>
              <a:buChar char="•"/>
              <a:defRPr sz="24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29231E"/>
              </a:buClr>
              <a:buSzPts val="2000"/>
              <a:buFont typeface="Courier Prime"/>
              <a:buChar char="–"/>
              <a:defRPr sz="20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29231E"/>
              </a:buClr>
              <a:buSzPts val="2000"/>
              <a:buFont typeface="Courier Prime"/>
              <a:buChar char="»"/>
              <a:defRPr sz="20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29231E"/>
              </a:buClr>
              <a:buSzPts val="2000"/>
              <a:buFont typeface="Courier Prime"/>
              <a:buChar char="•"/>
              <a:defRPr sz="20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29231E"/>
              </a:buClr>
              <a:buSzPts val="2000"/>
              <a:buFont typeface="Courier Prime"/>
              <a:buChar char="•"/>
              <a:defRPr sz="20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29231E"/>
              </a:buClr>
              <a:buSzPts val="2000"/>
              <a:buFont typeface="Courier Prime"/>
              <a:buChar char="•"/>
              <a:defRPr sz="20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29231E"/>
              </a:buClr>
              <a:buSzPts val="2000"/>
              <a:buFont typeface="Courier Prime"/>
              <a:buChar char="•"/>
              <a:defRPr sz="20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92;p11">
            <a:extLst>
              <a:ext uri="{FF2B5EF4-FFF2-40B4-BE49-F238E27FC236}">
                <a16:creationId xmlns:a16="http://schemas.microsoft.com/office/drawing/2014/main" id="{B3FE52BD-1B88-4393-B5C8-56E3CDAE09F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" name="Google Shape;45;p7"/>
          <p:cNvCxnSpPr>
            <a:cxnSpLocks/>
          </p:cNvCxnSpPr>
          <p:nvPr/>
        </p:nvCxnSpPr>
        <p:spPr>
          <a:xfrm>
            <a:off x="1384663" y="9465771"/>
            <a:ext cx="13224638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" name="Google Shape;47;p7"/>
          <p:cNvSpPr txBox="1"/>
          <p:nvPr/>
        </p:nvSpPr>
        <p:spPr>
          <a:xfrm>
            <a:off x="1384663" y="7224958"/>
            <a:ext cx="13224638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Ova </a:t>
            </a:r>
            <a:r>
              <a:rPr lang="en-US" sz="4000" dirty="0" err="1"/>
              <a:t>prezentacija</a:t>
            </a:r>
            <a:r>
              <a:rPr lang="en-US" sz="4000" dirty="0"/>
              <a:t> </a:t>
            </a:r>
            <a:r>
              <a:rPr lang="en-US" sz="4000" dirty="0" err="1"/>
              <a:t>pruža</a:t>
            </a:r>
            <a:r>
              <a:rPr lang="en-US" sz="4000" dirty="0"/>
              <a:t> </a:t>
            </a:r>
            <a:r>
              <a:rPr lang="en-US" sz="4000" dirty="0" err="1"/>
              <a:t>pregled</a:t>
            </a:r>
            <a:r>
              <a:rPr lang="en-US" sz="4000" dirty="0"/>
              <a:t> </a:t>
            </a:r>
            <a:r>
              <a:rPr lang="en-US" sz="4000" dirty="0" err="1"/>
              <a:t>teorijskih</a:t>
            </a:r>
            <a:r>
              <a:rPr lang="en-US" sz="4000" dirty="0"/>
              <a:t> </a:t>
            </a:r>
            <a:r>
              <a:rPr lang="en-US" sz="4000" dirty="0" err="1"/>
              <a:t>osnova</a:t>
            </a:r>
            <a:r>
              <a:rPr lang="en-US" sz="4000" dirty="0"/>
              <a:t> </a:t>
            </a:r>
            <a:r>
              <a:rPr lang="en-US" sz="4000" dirty="0" err="1"/>
              <a:t>i</a:t>
            </a:r>
            <a:r>
              <a:rPr lang="en-US" sz="4000" dirty="0"/>
              <a:t> </a:t>
            </a:r>
            <a:r>
              <a:rPr lang="en-US" sz="4000" dirty="0" err="1"/>
              <a:t>praktičnih</a:t>
            </a:r>
            <a:r>
              <a:rPr lang="en-US" sz="4000" dirty="0"/>
              <a:t> </a:t>
            </a:r>
            <a:r>
              <a:rPr lang="en-US" sz="4000" dirty="0" err="1"/>
              <a:t>primena</a:t>
            </a:r>
            <a:r>
              <a:rPr lang="en-US" sz="4000" dirty="0"/>
              <a:t> </a:t>
            </a:r>
            <a:r>
              <a:rPr lang="en-US" sz="4000" dirty="0" err="1"/>
              <a:t>binomnih</a:t>
            </a:r>
            <a:r>
              <a:rPr lang="en-US" sz="4000" dirty="0"/>
              <a:t> </a:t>
            </a:r>
            <a:r>
              <a:rPr lang="en-US" sz="4000" dirty="0" err="1"/>
              <a:t>i</a:t>
            </a:r>
            <a:r>
              <a:rPr lang="en-US" sz="4000" dirty="0"/>
              <a:t> </a:t>
            </a:r>
            <a:r>
              <a:rPr lang="en-US" sz="4000" dirty="0" err="1"/>
              <a:t>polinomnih</a:t>
            </a:r>
            <a:r>
              <a:rPr lang="en-US" sz="4000" dirty="0"/>
              <a:t> </a:t>
            </a:r>
            <a:r>
              <a:rPr lang="en-US" sz="4000" dirty="0" err="1"/>
              <a:t>koeficijenata</a:t>
            </a:r>
            <a:r>
              <a:rPr lang="en-US" sz="4000" dirty="0"/>
              <a:t> u </a:t>
            </a:r>
            <a:r>
              <a:rPr lang="en-US" sz="4000" dirty="0" err="1"/>
              <a:t>matematici</a:t>
            </a:r>
            <a:r>
              <a:rPr lang="en-US" sz="4000" dirty="0"/>
              <a:t>, </a:t>
            </a:r>
            <a:r>
              <a:rPr lang="en-US" sz="4000" dirty="0" err="1"/>
              <a:t>uključujući</a:t>
            </a:r>
            <a:r>
              <a:rPr lang="en-US" sz="4000" dirty="0"/>
              <a:t> </a:t>
            </a:r>
            <a:r>
              <a:rPr lang="en-US" sz="4000" dirty="0" err="1"/>
              <a:t>važna</a:t>
            </a:r>
            <a:r>
              <a:rPr lang="en-US" sz="4000" dirty="0"/>
              <a:t> </a:t>
            </a:r>
            <a:r>
              <a:rPr lang="en-US" sz="4000" dirty="0" err="1"/>
              <a:t>svojstva</a:t>
            </a:r>
            <a:r>
              <a:rPr lang="en-US" sz="4000" dirty="0"/>
              <a:t>, </a:t>
            </a:r>
            <a:r>
              <a:rPr lang="en-US" sz="4000" dirty="0" err="1"/>
              <a:t>identitete</a:t>
            </a:r>
            <a:r>
              <a:rPr lang="en-US" sz="4000" dirty="0"/>
              <a:t> </a:t>
            </a:r>
            <a:r>
              <a:rPr lang="en-US" sz="4000" dirty="0" err="1"/>
              <a:t>i</a:t>
            </a:r>
            <a:r>
              <a:rPr lang="en-US" sz="4000" dirty="0"/>
              <a:t> </a:t>
            </a:r>
            <a:r>
              <a:rPr lang="en-US" sz="4000" dirty="0" err="1"/>
              <a:t>primere</a:t>
            </a:r>
            <a:r>
              <a:rPr lang="en-US" sz="4000" dirty="0"/>
              <a:t>.</a:t>
            </a:r>
            <a:endParaRPr sz="4000" dirty="0"/>
          </a:p>
        </p:txBody>
      </p:sp>
      <p:sp>
        <p:nvSpPr>
          <p:cNvPr id="48" name="Google Shape;48;p7"/>
          <p:cNvSpPr txBox="1"/>
          <p:nvPr/>
        </p:nvSpPr>
        <p:spPr>
          <a:xfrm>
            <a:off x="14609301" y="9071617"/>
            <a:ext cx="334339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Grupa</a:t>
            </a:r>
            <a:r>
              <a:rPr lang="en-US" sz="2400" b="0" i="0" u="none" strike="noStrike" cap="none" dirty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 10 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9231E"/>
                </a:solidFill>
                <a:latin typeface="Courier Prime"/>
                <a:sym typeface="Courier Prime"/>
              </a:rPr>
              <a:t>30.10.2024.</a:t>
            </a:r>
            <a:endParaRPr dirty="0"/>
          </a:p>
        </p:txBody>
      </p:sp>
      <p:sp>
        <p:nvSpPr>
          <p:cNvPr id="12" name="Google Shape;46;p7">
            <a:extLst>
              <a:ext uri="{FF2B5EF4-FFF2-40B4-BE49-F238E27FC236}">
                <a16:creationId xmlns:a16="http://schemas.microsoft.com/office/drawing/2014/main" id="{5FA5B3BE-A104-4F96-8A53-E9195E245550}"/>
              </a:ext>
            </a:extLst>
          </p:cNvPr>
          <p:cNvSpPr txBox="1"/>
          <p:nvPr/>
        </p:nvSpPr>
        <p:spPr>
          <a:xfrm>
            <a:off x="111034" y="732285"/>
            <a:ext cx="18065931" cy="4985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Istraživanje</a:t>
            </a:r>
            <a:r>
              <a:rPr lang="en-US" sz="90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9000" b="0" i="0" u="none" strike="noStrike" cap="none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binomnih</a:t>
            </a:r>
            <a:r>
              <a:rPr lang="en-US" sz="90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9000" b="0" i="0" u="none" strike="noStrike" cap="none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</a:t>
            </a:r>
            <a:r>
              <a:rPr lang="en-US" sz="90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9000" b="0" i="0" u="none" strike="noStrike" cap="none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polinomnih</a:t>
            </a:r>
            <a:r>
              <a:rPr lang="en-US" sz="90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formula</a:t>
            </a:r>
          </a:p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9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224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11"/>
          <p:cNvCxnSpPr/>
          <p:nvPr/>
        </p:nvCxnSpPr>
        <p:spPr>
          <a:xfrm>
            <a:off x="1028700" y="2909924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" name="Google Shape;94;p11"/>
          <p:cNvSpPr txBox="1"/>
          <p:nvPr/>
        </p:nvSpPr>
        <p:spPr>
          <a:xfrm>
            <a:off x="492535" y="1384186"/>
            <a:ext cx="17259300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0" i="0" u="none" strike="noStrike" cap="none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Polinomni</a:t>
            </a:r>
            <a:r>
              <a:rPr lang="en-US" sz="56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5600" b="0" i="0" u="none" strike="noStrike" cap="none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koeficijenti</a:t>
            </a:r>
            <a:r>
              <a:rPr lang="en-US" sz="56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– </a:t>
            </a:r>
            <a:r>
              <a:rPr lang="en-US" sz="5600" b="0" i="0" u="none" strike="noStrike" cap="none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Definicija</a:t>
            </a:r>
            <a:endParaRPr lang="en-US" sz="5600" b="0" i="0" u="none" strike="noStrike" cap="none" dirty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5600" b="0" i="0" u="none" strike="noStrike" cap="none" dirty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Google Shape;96;p11"/>
              <p:cNvSpPr txBox="1"/>
              <p:nvPr/>
            </p:nvSpPr>
            <p:spPr>
              <a:xfrm>
                <a:off x="558846" y="6145290"/>
                <a:ext cx="5306427" cy="21544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lvl="0"/>
                <a:r>
                  <a:rPr lang="sr-Latn-BA" sz="2800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Polinomni koeficijent, označen kao </a:t>
                </a:r>
                <a14:m>
                  <m:oMath xmlns:m="http://schemas.openxmlformats.org/officeDocument/2006/math">
                    <m:r>
                      <a:rPr lang="sr-Latn-BA" sz="2800" b="0" i="1" smtClean="0">
                        <a:solidFill>
                          <a:srgbClr val="29231E"/>
                        </a:solidFill>
                        <a:latin typeface="Cambria Math" panose="02040503050406030204" pitchFamily="18" charset="0"/>
                        <a:ea typeface="Alatsi"/>
                        <a:cs typeface="Alatsi"/>
                        <a:sym typeface="Alatsi"/>
                      </a:rPr>
                      <m:t>𝑝</m:t>
                    </m:r>
                    <m:r>
                      <a:rPr lang="sr-Latn-BA" sz="2800" b="0" i="1" smtClean="0">
                        <a:solidFill>
                          <a:srgbClr val="29231E"/>
                        </a:solidFill>
                        <a:latin typeface="Cambria Math" panose="02040503050406030204" pitchFamily="18" charset="0"/>
                        <a:ea typeface="Alatsi"/>
                        <a:cs typeface="Alatsi"/>
                        <a:sym typeface="Alatsi"/>
                      </a:rPr>
                      <m:t>(</m:t>
                    </m:r>
                    <m:r>
                      <a:rPr lang="sr-Latn-BA" sz="2800" b="0" i="1" smtClean="0">
                        <a:solidFill>
                          <a:srgbClr val="29231E"/>
                        </a:solidFill>
                        <a:latin typeface="Cambria Math" panose="02040503050406030204" pitchFamily="18" charset="0"/>
                        <a:ea typeface="Alatsi"/>
                        <a:cs typeface="Alatsi"/>
                        <a:sym typeface="Alatsi"/>
                      </a:rPr>
                      <m:t>𝑛</m:t>
                    </m:r>
                    <m:r>
                      <a:rPr lang="sr-Latn-BA" sz="2800" b="0" i="1" smtClean="0">
                        <a:solidFill>
                          <a:srgbClr val="29231E"/>
                        </a:solidFill>
                        <a:latin typeface="Cambria Math" panose="02040503050406030204" pitchFamily="18" charset="0"/>
                        <a:ea typeface="Alatsi"/>
                        <a:cs typeface="Alatsi"/>
                        <a:sym typeface="Alatsi"/>
                      </a:rPr>
                      <m:t>, </m:t>
                    </m:r>
                    <m:r>
                      <a:rPr lang="sr-Latn-BA" sz="2800" b="0" i="1" smtClean="0">
                        <a:solidFill>
                          <a:srgbClr val="29231E"/>
                        </a:solidFill>
                        <a:latin typeface="Cambria Math" panose="02040503050406030204" pitchFamily="18" charset="0"/>
                        <a:ea typeface="Alatsi"/>
                        <a:cs typeface="Alatsi"/>
                        <a:sym typeface="Alatsi"/>
                      </a:rPr>
                      <m:t>𝑘</m:t>
                    </m:r>
                    <m:r>
                      <a:rPr lang="sr-Latn-BA" sz="2800" b="0" i="1" smtClean="0">
                        <a:solidFill>
                          <a:srgbClr val="29231E"/>
                        </a:solidFill>
                        <a:latin typeface="Cambria Math" panose="02040503050406030204" pitchFamily="18" charset="0"/>
                        <a:ea typeface="Alatsi"/>
                        <a:cs typeface="Alatsi"/>
                        <a:sym typeface="Alatsi"/>
                      </a:rPr>
                      <m:t>)</m:t>
                    </m:r>
                  </m:oMath>
                </a14:m>
                <a:r>
                  <a:rPr lang="sr-Latn-BA" sz="2800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, predstavlja broj načina da izaberemo k elemenata iz skupa od n elemenata kada je dozvoljeno ponavljanje.</a:t>
                </a:r>
              </a:p>
            </p:txBody>
          </p:sp>
        </mc:Choice>
        <mc:Fallback>
          <p:sp>
            <p:nvSpPr>
              <p:cNvPr id="96" name="Google Shape;96;p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46" y="6145290"/>
                <a:ext cx="5306427" cy="2154436"/>
              </a:xfrm>
              <a:prstGeom prst="rect">
                <a:avLst/>
              </a:prstGeom>
              <a:blipFill>
                <a:blip r:embed="rId4"/>
                <a:stretch>
                  <a:fillRect l="-4138" t="-5085" r="-1724" b="-90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Google Shape;97;p11"/>
          <p:cNvSpPr txBox="1"/>
          <p:nvPr/>
        </p:nvSpPr>
        <p:spPr>
          <a:xfrm>
            <a:off x="7280938" y="4989057"/>
            <a:ext cx="3682494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sz="36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Formula:</a:t>
            </a:r>
            <a:endParaRPr lang="en-US" dirty="0">
              <a:solidFill>
                <a:srgbClr val="29231E"/>
              </a:solidFill>
            </a:endParaRPr>
          </a:p>
        </p:txBody>
      </p:sp>
      <p:sp>
        <p:nvSpPr>
          <p:cNvPr id="26" name="Google Shape;97;p11">
            <a:extLst>
              <a:ext uri="{FF2B5EF4-FFF2-40B4-BE49-F238E27FC236}">
                <a16:creationId xmlns:a16="http://schemas.microsoft.com/office/drawing/2014/main" id="{2B885C0B-C652-4FA6-AA49-31DA07D18CBF}"/>
              </a:ext>
            </a:extLst>
          </p:cNvPr>
          <p:cNvSpPr txBox="1"/>
          <p:nvPr/>
        </p:nvSpPr>
        <p:spPr>
          <a:xfrm>
            <a:off x="12784469" y="4894201"/>
            <a:ext cx="3682494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sz="36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Upotreba :</a:t>
            </a:r>
            <a:endParaRPr lang="en-US" dirty="0">
              <a:solidFill>
                <a:srgbClr val="29231E"/>
              </a:solidFill>
            </a:endParaRPr>
          </a:p>
        </p:txBody>
      </p:sp>
      <p:sp>
        <p:nvSpPr>
          <p:cNvPr id="27" name="Google Shape;96;p11">
            <a:extLst>
              <a:ext uri="{FF2B5EF4-FFF2-40B4-BE49-F238E27FC236}">
                <a16:creationId xmlns:a16="http://schemas.microsoft.com/office/drawing/2014/main" id="{6E05CD6F-56A2-4235-8338-C73DF0F49BD8}"/>
              </a:ext>
            </a:extLst>
          </p:cNvPr>
          <p:cNvSpPr txBox="1"/>
          <p:nvPr/>
        </p:nvSpPr>
        <p:spPr>
          <a:xfrm>
            <a:off x="12677367" y="6145290"/>
            <a:ext cx="5749940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Ova formula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omogućava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brojanje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kombinacija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kada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je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moguće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višestruko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biranje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istog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elementa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.</a:t>
            </a:r>
          </a:p>
          <a:p>
            <a:pPr lvl="0"/>
            <a:endParaRPr lang="en-US" sz="2800" b="0" i="0" u="none" strike="noStrike" cap="none" dirty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Google Shape;96;p11">
                <a:extLst>
                  <a:ext uri="{FF2B5EF4-FFF2-40B4-BE49-F238E27FC236}">
                    <a16:creationId xmlns:a16="http://schemas.microsoft.com/office/drawing/2014/main" id="{86D986B9-0C28-46AB-92AF-2F9C9B94D8B2}"/>
                  </a:ext>
                </a:extLst>
              </p:cNvPr>
              <p:cNvSpPr txBox="1"/>
              <p:nvPr/>
            </p:nvSpPr>
            <p:spPr>
              <a:xfrm>
                <a:off x="6271207" y="6145290"/>
                <a:ext cx="6000226" cy="18299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lvl="0"/>
                <a:r>
                  <a:rPr lang="sr-Latn-BA" sz="2800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polinome, generalizacija binomnog koeficijenta daje formulu: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BA" sz="2800" b="0" i="1" smtClean="0">
                          <a:solidFill>
                            <a:srgbClr val="29231E"/>
                          </a:solidFill>
                          <a:latin typeface="Cambria Math" panose="02040503050406030204" pitchFamily="18" charset="0"/>
                          <a:ea typeface="Alatsi"/>
                          <a:cs typeface="Alatsi"/>
                          <a:sym typeface="Alatsi"/>
                        </a:rPr>
                        <m:t>𝑝</m:t>
                      </m:r>
                      <m:r>
                        <a:rPr lang="sr-Latn-BA" sz="2800" b="0" i="1" smtClean="0">
                          <a:solidFill>
                            <a:srgbClr val="29231E"/>
                          </a:solidFill>
                          <a:latin typeface="Cambria Math" panose="02040503050406030204" pitchFamily="18" charset="0"/>
                          <a:ea typeface="Alatsi"/>
                          <a:cs typeface="Alatsi"/>
                          <a:sym typeface="Alatsi"/>
                        </a:rPr>
                        <m:t>(</m:t>
                      </m:r>
                      <m:r>
                        <a:rPr lang="sr-Latn-BA" sz="2800" b="0" i="1" smtClean="0">
                          <a:solidFill>
                            <a:srgbClr val="29231E"/>
                          </a:solidFill>
                          <a:latin typeface="Cambria Math" panose="02040503050406030204" pitchFamily="18" charset="0"/>
                          <a:ea typeface="Alatsi"/>
                          <a:cs typeface="Alatsi"/>
                          <a:sym typeface="Alatsi"/>
                        </a:rPr>
                        <m:t>𝑛</m:t>
                      </m:r>
                      <m:r>
                        <a:rPr lang="sr-Latn-BA" sz="2800" b="0" i="1" smtClean="0">
                          <a:solidFill>
                            <a:srgbClr val="29231E"/>
                          </a:solidFill>
                          <a:latin typeface="Cambria Math" panose="02040503050406030204" pitchFamily="18" charset="0"/>
                          <a:ea typeface="Alatsi"/>
                          <a:cs typeface="Alatsi"/>
                          <a:sym typeface="Alatsi"/>
                        </a:rPr>
                        <m:t>, </m:t>
                      </m:r>
                      <m:r>
                        <a:rPr lang="sr-Latn-BA" sz="2800" b="0" i="1" smtClean="0">
                          <a:solidFill>
                            <a:srgbClr val="29231E"/>
                          </a:solidFill>
                          <a:latin typeface="Cambria Math" panose="02040503050406030204" pitchFamily="18" charset="0"/>
                          <a:ea typeface="Alatsi"/>
                          <a:cs typeface="Alatsi"/>
                          <a:sym typeface="Alatsi"/>
                        </a:rPr>
                        <m:t>𝑘</m:t>
                      </m:r>
                      <m:r>
                        <a:rPr lang="sr-Latn-BA" sz="2800" b="0" i="1" smtClean="0">
                          <a:solidFill>
                            <a:srgbClr val="29231E"/>
                          </a:solidFill>
                          <a:latin typeface="Cambria Math" panose="02040503050406030204" pitchFamily="18" charset="0"/>
                          <a:ea typeface="Alatsi"/>
                          <a:cs typeface="Alatsi"/>
                          <a:sym typeface="Alatsi"/>
                        </a:rPr>
                        <m:t>)=</m:t>
                      </m:r>
                      <m:d>
                        <m:dPr>
                          <m:ctrlPr>
                            <a:rPr lang="sr-Latn-BA" sz="2800" i="1" smtClean="0">
                              <a:solidFill>
                                <a:srgbClr val="29231E"/>
                              </a:solidFill>
                              <a:latin typeface="Cambria Math" panose="02040503050406030204" pitchFamily="18" charset="0"/>
                              <a:ea typeface="Alatsi"/>
                              <a:cs typeface="Alatsi"/>
                              <a:sym typeface="Alatsi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sr-Latn-BA" sz="2800" i="1" smtClean="0">
                                  <a:solidFill>
                                    <a:srgbClr val="29231E"/>
                                  </a:solidFill>
                                  <a:latin typeface="Cambria Math" panose="02040503050406030204" pitchFamily="18" charset="0"/>
                                  <a:ea typeface="Alatsi"/>
                                  <a:cs typeface="Alatsi"/>
                                  <a:sym typeface="Alatsi"/>
                                </a:rPr>
                              </m:ctrlPr>
                            </m:fPr>
                            <m:num>
                              <m:r>
                                <a:rPr lang="sr-Latn-BA" sz="2800" i="1" smtClean="0">
                                  <a:solidFill>
                                    <a:srgbClr val="29231E"/>
                                  </a:solidFill>
                                  <a:latin typeface="Cambria Math" panose="02040503050406030204" pitchFamily="18" charset="0"/>
                                  <a:ea typeface="Alatsi"/>
                                  <a:cs typeface="Alatsi"/>
                                  <a:sym typeface="Alatsi"/>
                                </a:rPr>
                                <m:t>𝑛</m:t>
                              </m:r>
                              <m:r>
                                <a:rPr lang="sr-Latn-BA" sz="2800" b="0" i="1" smtClean="0">
                                  <a:solidFill>
                                    <a:srgbClr val="29231E"/>
                                  </a:solidFill>
                                  <a:latin typeface="Cambria Math" panose="02040503050406030204" pitchFamily="18" charset="0"/>
                                  <a:ea typeface="Alatsi"/>
                                  <a:cs typeface="Alatsi"/>
                                  <a:sym typeface="Alatsi"/>
                                </a:rPr>
                                <m:t>+</m:t>
                              </m:r>
                              <m:r>
                                <a:rPr lang="sr-Latn-BA" sz="2800" b="0" i="1" smtClean="0">
                                  <a:solidFill>
                                    <a:srgbClr val="29231E"/>
                                  </a:solidFill>
                                  <a:latin typeface="Cambria Math" panose="02040503050406030204" pitchFamily="18" charset="0"/>
                                  <a:ea typeface="Alatsi"/>
                                  <a:cs typeface="Alatsi"/>
                                  <a:sym typeface="Alatsi"/>
                                </a:rPr>
                                <m:t>𝑘</m:t>
                              </m:r>
                              <m:r>
                                <a:rPr lang="sr-Latn-BA" sz="2800" b="0" i="1" smtClean="0">
                                  <a:solidFill>
                                    <a:srgbClr val="29231E"/>
                                  </a:solidFill>
                                  <a:latin typeface="Cambria Math" panose="02040503050406030204" pitchFamily="18" charset="0"/>
                                  <a:ea typeface="Alatsi"/>
                                  <a:cs typeface="Alatsi"/>
                                  <a:sym typeface="Alatsi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sr-Latn-BA" sz="2800" i="1" smtClean="0">
                                  <a:solidFill>
                                    <a:srgbClr val="29231E"/>
                                  </a:solidFill>
                                  <a:latin typeface="Cambria Math" panose="02040503050406030204" pitchFamily="18" charset="0"/>
                                  <a:ea typeface="Alatsi"/>
                                  <a:cs typeface="Alatsi"/>
                                  <a:sym typeface="Alatsi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sr-Latn-BA" sz="2800" dirty="0">
                  <a:solidFill>
                    <a:srgbClr val="29231E"/>
                  </a:solidFill>
                  <a:latin typeface="Alatsi"/>
                  <a:ea typeface="Alatsi"/>
                  <a:cs typeface="Alatsi"/>
                  <a:sym typeface="Alatsi"/>
                </a:endParaRPr>
              </a:p>
            </p:txBody>
          </p:sp>
        </mc:Choice>
        <mc:Fallback>
          <p:sp>
            <p:nvSpPr>
              <p:cNvPr id="9" name="Google Shape;96;p11">
                <a:extLst>
                  <a:ext uri="{FF2B5EF4-FFF2-40B4-BE49-F238E27FC236}">
                    <a16:creationId xmlns:a16="http://schemas.microsoft.com/office/drawing/2014/main" id="{86D986B9-0C28-46AB-92AF-2F9C9B94D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207" y="6145290"/>
                <a:ext cx="6000226" cy="1829925"/>
              </a:xfrm>
              <a:prstGeom prst="rect">
                <a:avLst/>
              </a:prstGeom>
              <a:blipFill>
                <a:blip r:embed="rId5"/>
                <a:stretch>
                  <a:fillRect l="-3659" t="-6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97;p11">
            <a:extLst>
              <a:ext uri="{FF2B5EF4-FFF2-40B4-BE49-F238E27FC236}">
                <a16:creationId xmlns:a16="http://schemas.microsoft.com/office/drawing/2014/main" id="{0AE46CA4-08F2-44AC-A0E7-5E630033C9D5}"/>
              </a:ext>
            </a:extLst>
          </p:cNvPr>
          <p:cNvSpPr txBox="1"/>
          <p:nvPr/>
        </p:nvSpPr>
        <p:spPr>
          <a:xfrm>
            <a:off x="868494" y="4705126"/>
            <a:ext cx="3682494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sz="36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Šta su polinomni koeficijenti?</a:t>
            </a:r>
          </a:p>
        </p:txBody>
      </p:sp>
    </p:spTree>
    <p:extLst>
      <p:ext uri="{BB962C8B-B14F-4D97-AF65-F5344CB8AC3E}">
        <p14:creationId xmlns:p14="http://schemas.microsoft.com/office/powerpoint/2010/main" val="1961816807"/>
      </p:ext>
    </p:extLst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11"/>
          <p:cNvCxnSpPr/>
          <p:nvPr/>
        </p:nvCxnSpPr>
        <p:spPr>
          <a:xfrm>
            <a:off x="1028700" y="2909924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" name="Google Shape;94;p11"/>
          <p:cNvSpPr txBox="1"/>
          <p:nvPr/>
        </p:nvSpPr>
        <p:spPr>
          <a:xfrm>
            <a:off x="492535" y="1384186"/>
            <a:ext cx="1725930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0" i="0" u="none" strike="noStrike" cap="none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Osobine</a:t>
            </a:r>
            <a:r>
              <a:rPr lang="en-US" sz="56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5600" b="0" i="0" u="none" strike="noStrike" cap="none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polinomnog</a:t>
            </a:r>
            <a:r>
              <a:rPr lang="en-US" sz="56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5600" b="0" i="0" u="none" strike="noStrike" cap="none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koeficijenta</a:t>
            </a:r>
            <a:endParaRPr lang="en-US" sz="5600" b="0" i="0" u="none" strike="noStrike" cap="none" dirty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Google Shape;96;p11"/>
              <p:cNvSpPr txBox="1"/>
              <p:nvPr/>
            </p:nvSpPr>
            <p:spPr>
              <a:xfrm>
                <a:off x="1953755" y="5164125"/>
                <a:ext cx="5749939" cy="38779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lvl="0"/>
                <a:endParaRPr lang="sr-Latn-BA" sz="2800" dirty="0">
                  <a:solidFill>
                    <a:srgbClr val="29231E"/>
                  </a:solidFill>
                  <a:latin typeface="Alatsi"/>
                  <a:ea typeface="Alatsi"/>
                  <a:cs typeface="Alatsi"/>
                  <a:sym typeface="Alatsi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r>
                  <a:rPr lang="sr-Latn-BA" sz="2800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Ako je </a:t>
                </a:r>
                <a14:m>
                  <m:oMath xmlns:m="http://schemas.openxmlformats.org/officeDocument/2006/math">
                    <m:r>
                      <a:rPr lang="sr-Latn-BA" sz="2800" b="0" i="1" smtClean="0">
                        <a:solidFill>
                          <a:srgbClr val="29231E"/>
                        </a:solidFill>
                        <a:latin typeface="Cambria Math" panose="02040503050406030204" pitchFamily="18" charset="0"/>
                        <a:ea typeface="Alatsi"/>
                        <a:cs typeface="Alatsi"/>
                        <a:sym typeface="Alatsi"/>
                      </a:rPr>
                      <m:t>𝑘</m:t>
                    </m:r>
                    <m:r>
                      <a:rPr lang="sr-Latn-BA" sz="2800" b="0" i="1" smtClean="0">
                        <a:solidFill>
                          <a:srgbClr val="29231E"/>
                        </a:solidFill>
                        <a:latin typeface="Cambria Math" panose="02040503050406030204" pitchFamily="18" charset="0"/>
                        <a:ea typeface="Alatsi"/>
                        <a:cs typeface="Alatsi"/>
                        <a:sym typeface="Alatsi"/>
                      </a:rPr>
                      <m:t>&gt;</m:t>
                    </m:r>
                    <m:r>
                      <a:rPr lang="sr-Latn-BA" sz="2800" b="0" i="1" smtClean="0">
                        <a:solidFill>
                          <a:srgbClr val="29231E"/>
                        </a:solidFill>
                        <a:latin typeface="Cambria Math" panose="02040503050406030204" pitchFamily="18" charset="0"/>
                        <a:ea typeface="Alatsi"/>
                        <a:cs typeface="Alatsi"/>
                        <a:sym typeface="Alatsi"/>
                      </a:rPr>
                      <m:t>𝑛</m:t>
                    </m:r>
                  </m:oMath>
                </a14:m>
                <a:r>
                  <a:rPr lang="sr-Latn-BA" sz="2800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 tada je </a:t>
                </a:r>
                <a14:m>
                  <m:oMath xmlns:m="http://schemas.openxmlformats.org/officeDocument/2006/math">
                    <m:r>
                      <a:rPr lang="sr-Latn-BA" sz="2800" b="0" i="1" smtClean="0">
                        <a:solidFill>
                          <a:srgbClr val="29231E"/>
                        </a:solidFill>
                        <a:latin typeface="Cambria Math" panose="02040503050406030204" pitchFamily="18" charset="0"/>
                        <a:ea typeface="Alatsi"/>
                        <a:cs typeface="Alatsi"/>
                        <a:sym typeface="Alatsi"/>
                      </a:rPr>
                      <m:t>𝑝</m:t>
                    </m:r>
                    <m:d>
                      <m:dPr>
                        <m:ctrlPr>
                          <a:rPr lang="sr-Latn-BA" sz="2800" b="0" i="1" smtClean="0">
                            <a:solidFill>
                              <a:srgbClr val="29231E"/>
                            </a:solidFill>
                            <a:latin typeface="Cambria Math" panose="02040503050406030204" pitchFamily="18" charset="0"/>
                            <a:ea typeface="Alatsi"/>
                            <a:cs typeface="Alatsi"/>
                            <a:sym typeface="Alatsi"/>
                          </a:rPr>
                        </m:ctrlPr>
                      </m:dPr>
                      <m:e>
                        <m:r>
                          <a:rPr lang="sr-Latn-BA" sz="2800" b="0" i="1" smtClean="0">
                            <a:solidFill>
                              <a:srgbClr val="29231E"/>
                            </a:solidFill>
                            <a:latin typeface="Cambria Math" panose="02040503050406030204" pitchFamily="18" charset="0"/>
                            <a:ea typeface="Alatsi"/>
                            <a:cs typeface="Alatsi"/>
                            <a:sym typeface="Alatsi"/>
                          </a:rPr>
                          <m:t>𝑛</m:t>
                        </m:r>
                        <m:r>
                          <a:rPr lang="sr-Latn-BA" sz="2800" b="0" i="1" smtClean="0">
                            <a:solidFill>
                              <a:srgbClr val="29231E"/>
                            </a:solidFill>
                            <a:latin typeface="Cambria Math" panose="02040503050406030204" pitchFamily="18" charset="0"/>
                            <a:ea typeface="Alatsi"/>
                            <a:cs typeface="Alatsi"/>
                            <a:sym typeface="Alatsi"/>
                          </a:rPr>
                          <m:t>, </m:t>
                        </m:r>
                        <m:r>
                          <a:rPr lang="sr-Latn-BA" sz="2800" b="0" i="1" smtClean="0">
                            <a:solidFill>
                              <a:srgbClr val="29231E"/>
                            </a:solidFill>
                            <a:latin typeface="Cambria Math" panose="02040503050406030204" pitchFamily="18" charset="0"/>
                            <a:ea typeface="Alatsi"/>
                            <a:cs typeface="Alatsi"/>
                            <a:sym typeface="Alatsi"/>
                          </a:rPr>
                          <m:t>𝑘</m:t>
                        </m:r>
                      </m:e>
                    </m:d>
                    <m:r>
                      <a:rPr lang="sr-Latn-BA" sz="2800" b="0" i="1" smtClean="0">
                        <a:solidFill>
                          <a:srgbClr val="29231E"/>
                        </a:solidFill>
                        <a:latin typeface="Cambria Math" panose="02040503050406030204" pitchFamily="18" charset="0"/>
                        <a:ea typeface="Alatsi"/>
                        <a:cs typeface="Alatsi"/>
                        <a:sym typeface="Alatsi"/>
                      </a:rPr>
                      <m:t>=0</m:t>
                    </m:r>
                  </m:oMath>
                </a14:m>
                <a:r>
                  <a:rPr lang="sr-Latn-BA" sz="2800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 jer je nemoguće izabrati više elemenata nego što ih ima u skupu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r>
                  <a:rPr lang="sr-Latn-BA" sz="2800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Polinomni koeficijenti imaju simetrične vrednosti, što olakšava njihove primene u kombinatorici sa ponavljanjem.</a:t>
                </a:r>
              </a:p>
            </p:txBody>
          </p:sp>
        </mc:Choice>
        <mc:Fallback>
          <p:sp>
            <p:nvSpPr>
              <p:cNvPr id="96" name="Google Shape;96;p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755" y="5164125"/>
                <a:ext cx="5749939" cy="3877985"/>
              </a:xfrm>
              <a:prstGeom prst="rect">
                <a:avLst/>
              </a:prstGeom>
              <a:blipFill>
                <a:blip r:embed="rId4"/>
                <a:stretch>
                  <a:fillRect l="-3496" r="-4237" b="-47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Google Shape;97;p11"/>
          <p:cNvSpPr txBox="1"/>
          <p:nvPr/>
        </p:nvSpPr>
        <p:spPr>
          <a:xfrm>
            <a:off x="2791597" y="4298130"/>
            <a:ext cx="3682494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sz="36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Osnovne osobine:</a:t>
            </a:r>
            <a:endParaRPr lang="en-US" dirty="0">
              <a:solidFill>
                <a:srgbClr val="29231E"/>
              </a:solidFill>
            </a:endParaRPr>
          </a:p>
        </p:txBody>
      </p:sp>
      <p:sp>
        <p:nvSpPr>
          <p:cNvPr id="26" name="Google Shape;97;p11">
            <a:extLst>
              <a:ext uri="{FF2B5EF4-FFF2-40B4-BE49-F238E27FC236}">
                <a16:creationId xmlns:a16="http://schemas.microsoft.com/office/drawing/2014/main" id="{2B885C0B-C652-4FA6-AA49-31DA07D18CBF}"/>
              </a:ext>
            </a:extLst>
          </p:cNvPr>
          <p:cNvSpPr txBox="1"/>
          <p:nvPr/>
        </p:nvSpPr>
        <p:spPr>
          <a:xfrm>
            <a:off x="11185749" y="4298130"/>
            <a:ext cx="3682494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sz="36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Zaključak:</a:t>
            </a:r>
            <a:endParaRPr lang="en-US" dirty="0">
              <a:solidFill>
                <a:srgbClr val="29231E"/>
              </a:solidFill>
            </a:endParaRPr>
          </a:p>
        </p:txBody>
      </p:sp>
      <p:sp>
        <p:nvSpPr>
          <p:cNvPr id="27" name="Google Shape;96;p11">
            <a:extLst>
              <a:ext uri="{FF2B5EF4-FFF2-40B4-BE49-F238E27FC236}">
                <a16:creationId xmlns:a16="http://schemas.microsoft.com/office/drawing/2014/main" id="{6E05CD6F-56A2-4235-8338-C73DF0F49BD8}"/>
              </a:ext>
            </a:extLst>
          </p:cNvPr>
          <p:cNvSpPr txBox="1"/>
          <p:nvPr/>
        </p:nvSpPr>
        <p:spPr>
          <a:xfrm>
            <a:off x="10584308" y="5818314"/>
            <a:ext cx="5749940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Ove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osobine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proširuju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primenu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binomnih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koeficijenata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na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kompleksnije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kombinatoričke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probleme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2074319"/>
      </p:ext>
    </p:extLst>
  </p:cSld>
  <p:clrMapOvr>
    <a:masterClrMapping/>
  </p:clrMapOvr>
  <p:transition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11"/>
          <p:cNvCxnSpPr/>
          <p:nvPr/>
        </p:nvCxnSpPr>
        <p:spPr>
          <a:xfrm>
            <a:off x="1028700" y="2909924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" name="Google Shape;94;p11"/>
          <p:cNvSpPr txBox="1"/>
          <p:nvPr/>
        </p:nvSpPr>
        <p:spPr>
          <a:xfrm>
            <a:off x="492535" y="1384186"/>
            <a:ext cx="17259300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0" i="0" u="none" strike="noStrike" cap="none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Kombinatorijski</a:t>
            </a:r>
            <a:r>
              <a:rPr lang="en-US" sz="56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primer </a:t>
            </a:r>
            <a:r>
              <a:rPr lang="en-US" sz="5600" b="0" i="0" u="none" strike="noStrike" cap="none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polinomnih</a:t>
            </a:r>
            <a:r>
              <a:rPr lang="en-US" sz="56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5600" b="0" i="0" u="none" strike="noStrike" cap="none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koeficijenata</a:t>
            </a:r>
            <a:endParaRPr lang="en-US" sz="5600" b="0" i="0" u="none" strike="noStrike" cap="none" dirty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5600" b="0" i="0" u="none" strike="noStrike" cap="none" dirty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Google Shape;96;p11"/>
              <p:cNvSpPr txBox="1"/>
              <p:nvPr/>
            </p:nvSpPr>
            <p:spPr>
              <a:xfrm>
                <a:off x="1892975" y="5620149"/>
                <a:ext cx="6798359" cy="21544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lvl="0" algn="ctr"/>
                <a:r>
                  <a:rPr lang="sr-Latn-BA" sz="2800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Posmatrajmo multiskup </a:t>
                </a:r>
                <a14:m>
                  <m:oMath xmlns:m="http://schemas.openxmlformats.org/officeDocument/2006/math">
                    <m:r>
                      <a:rPr lang="sr-Latn-BA" sz="2800" b="0" i="1" smtClean="0">
                        <a:solidFill>
                          <a:srgbClr val="29231E"/>
                        </a:solidFill>
                        <a:latin typeface="Cambria Math" panose="02040503050406030204" pitchFamily="18" charset="0"/>
                        <a:ea typeface="Alatsi"/>
                        <a:cs typeface="Alatsi"/>
                        <a:sym typeface="Alatsi"/>
                      </a:rPr>
                      <m:t>𝑆</m:t>
                    </m:r>
                    <m:r>
                      <a:rPr lang="sr-Latn-BA" sz="2800" b="0" i="1" smtClean="0">
                        <a:solidFill>
                          <a:srgbClr val="29231E"/>
                        </a:solidFill>
                        <a:latin typeface="Cambria Math" panose="02040503050406030204" pitchFamily="18" charset="0"/>
                        <a:ea typeface="Alatsi"/>
                        <a:cs typeface="Alatsi"/>
                        <a:sym typeface="Alatsi"/>
                      </a:rPr>
                      <m:t>={</m:t>
                    </m:r>
                    <m:r>
                      <a:rPr lang="sr-Latn-BA" sz="2800" b="0" i="1" smtClean="0">
                        <a:solidFill>
                          <a:srgbClr val="29231E"/>
                        </a:solidFill>
                        <a:latin typeface="Cambria Math" panose="02040503050406030204" pitchFamily="18" charset="0"/>
                        <a:ea typeface="Alatsi"/>
                        <a:cs typeface="Alatsi"/>
                        <a:sym typeface="Alatsi"/>
                      </a:rPr>
                      <m:t>𝑎</m:t>
                    </m:r>
                    <m:r>
                      <a:rPr lang="sr-Latn-BA" sz="2800" b="0" i="1" smtClean="0">
                        <a:solidFill>
                          <a:srgbClr val="29231E"/>
                        </a:solidFill>
                        <a:latin typeface="Cambria Math" panose="02040503050406030204" pitchFamily="18" charset="0"/>
                        <a:ea typeface="Alatsi"/>
                        <a:cs typeface="Alatsi"/>
                        <a:sym typeface="Alatsi"/>
                      </a:rPr>
                      <m:t>, </m:t>
                    </m:r>
                    <m:r>
                      <a:rPr lang="sr-Latn-BA" sz="2800" b="0" i="1" smtClean="0">
                        <a:solidFill>
                          <a:srgbClr val="29231E"/>
                        </a:solidFill>
                        <a:latin typeface="Cambria Math" panose="02040503050406030204" pitchFamily="18" charset="0"/>
                        <a:ea typeface="Alatsi"/>
                        <a:cs typeface="Alatsi"/>
                        <a:sym typeface="Alatsi"/>
                      </a:rPr>
                      <m:t>𝑎</m:t>
                    </m:r>
                    <m:r>
                      <a:rPr lang="sr-Latn-BA" sz="2800" b="0" i="1" smtClean="0">
                        <a:solidFill>
                          <a:srgbClr val="29231E"/>
                        </a:solidFill>
                        <a:latin typeface="Cambria Math" panose="02040503050406030204" pitchFamily="18" charset="0"/>
                        <a:ea typeface="Alatsi"/>
                        <a:cs typeface="Alatsi"/>
                        <a:sym typeface="Alatsi"/>
                      </a:rPr>
                      <m:t>, </m:t>
                    </m:r>
                    <m:r>
                      <a:rPr lang="sr-Latn-BA" sz="2800" b="0" i="1" smtClean="0">
                        <a:solidFill>
                          <a:srgbClr val="29231E"/>
                        </a:solidFill>
                        <a:latin typeface="Cambria Math" panose="02040503050406030204" pitchFamily="18" charset="0"/>
                        <a:ea typeface="Alatsi"/>
                        <a:cs typeface="Alatsi"/>
                        <a:sym typeface="Alatsi"/>
                      </a:rPr>
                      <m:t>𝑏</m:t>
                    </m:r>
                    <m:r>
                      <a:rPr lang="sr-Latn-BA" sz="2800" b="0" i="1" smtClean="0">
                        <a:solidFill>
                          <a:srgbClr val="29231E"/>
                        </a:solidFill>
                        <a:latin typeface="Cambria Math" panose="02040503050406030204" pitchFamily="18" charset="0"/>
                        <a:ea typeface="Alatsi"/>
                        <a:cs typeface="Alatsi"/>
                        <a:sym typeface="Alatsi"/>
                      </a:rPr>
                      <m:t>}</m:t>
                    </m:r>
                  </m:oMath>
                </a14:m>
                <a:endParaRPr lang="sr-Latn-BA" sz="2800" dirty="0">
                  <a:solidFill>
                    <a:srgbClr val="29231E"/>
                  </a:solidFill>
                  <a:latin typeface="Alatsi"/>
                  <a:ea typeface="Alatsi"/>
                  <a:cs typeface="Alatsi"/>
                  <a:sym typeface="Alatsi"/>
                </a:endParaRPr>
              </a:p>
              <a:p>
                <a:pPr lvl="0" algn="ctr"/>
                <a:endParaRPr lang="sr-Latn-BA" sz="2800" dirty="0">
                  <a:solidFill>
                    <a:srgbClr val="29231E"/>
                  </a:solidFill>
                  <a:latin typeface="Alatsi"/>
                  <a:ea typeface="Alatsi"/>
                  <a:cs typeface="Alatsi"/>
                  <a:sym typeface="Alatsi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r>
                  <a:rPr lang="sr-Latn-BA" sz="2800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Ukoliko biramo 2 elementa uz mogućnost ponavljanja, dobijamo permutacije kao što su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sr-Latn-BA" sz="2800" b="0" i="1" smtClean="0">
                            <a:solidFill>
                              <a:srgbClr val="29231E"/>
                            </a:solidFill>
                            <a:latin typeface="Cambria Math" panose="02040503050406030204" pitchFamily="18" charset="0"/>
                            <a:cs typeface="Alatsi"/>
                            <a:sym typeface="Alatsi"/>
                          </a:rPr>
                        </m:ctrlPr>
                      </m:dPr>
                      <m:e>
                        <m:r>
                          <a:rPr lang="sr-Latn-BA" sz="2800" b="0" i="1" smtClean="0">
                            <a:solidFill>
                              <a:srgbClr val="29231E"/>
                            </a:solidFill>
                            <a:latin typeface="Cambria Math" panose="02040503050406030204" pitchFamily="18" charset="0"/>
                            <a:cs typeface="Alatsi"/>
                            <a:sym typeface="Alatsi"/>
                          </a:rPr>
                          <m:t>𝑎</m:t>
                        </m:r>
                        <m:r>
                          <a:rPr lang="sr-Latn-BA" sz="2800" b="0" i="1" smtClean="0">
                            <a:solidFill>
                              <a:srgbClr val="29231E"/>
                            </a:solidFill>
                            <a:latin typeface="Cambria Math" panose="02040503050406030204" pitchFamily="18" charset="0"/>
                            <a:cs typeface="Alatsi"/>
                            <a:sym typeface="Alatsi"/>
                          </a:rPr>
                          <m:t>, </m:t>
                        </m:r>
                        <m:r>
                          <a:rPr lang="sr-Latn-BA" sz="2800" b="0" i="1" smtClean="0">
                            <a:solidFill>
                              <a:srgbClr val="29231E"/>
                            </a:solidFill>
                            <a:latin typeface="Cambria Math" panose="02040503050406030204" pitchFamily="18" charset="0"/>
                            <a:cs typeface="Alatsi"/>
                            <a:sym typeface="Alatsi"/>
                          </a:rPr>
                          <m:t>𝑎</m:t>
                        </m:r>
                      </m:e>
                    </m:d>
                    <m:r>
                      <a:rPr lang="sr-Latn-BA" sz="2800" b="0" i="1" smtClean="0">
                        <a:solidFill>
                          <a:srgbClr val="29231E"/>
                        </a:solidFill>
                        <a:latin typeface="Cambria Math" panose="02040503050406030204" pitchFamily="18" charset="0"/>
                        <a:ea typeface="Alatsi"/>
                        <a:cs typeface="Alatsi"/>
                        <a:sym typeface="Alatsi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sr-Latn-BA" sz="2800" b="0" i="1" smtClean="0">
                            <a:solidFill>
                              <a:srgbClr val="29231E"/>
                            </a:solidFill>
                            <a:latin typeface="Cambria Math" panose="02040503050406030204" pitchFamily="18" charset="0"/>
                            <a:cs typeface="Alatsi"/>
                            <a:sym typeface="Alatsi"/>
                          </a:rPr>
                        </m:ctrlPr>
                      </m:dPr>
                      <m:e>
                        <m:r>
                          <a:rPr lang="sr-Latn-BA" sz="2800" b="0" i="1" smtClean="0">
                            <a:solidFill>
                              <a:srgbClr val="29231E"/>
                            </a:solidFill>
                            <a:latin typeface="Cambria Math" panose="02040503050406030204" pitchFamily="18" charset="0"/>
                            <a:cs typeface="Alatsi"/>
                            <a:sym typeface="Alatsi"/>
                          </a:rPr>
                          <m:t>𝑎</m:t>
                        </m:r>
                        <m:r>
                          <a:rPr lang="sr-Latn-BA" sz="2800" b="0" i="1" smtClean="0">
                            <a:solidFill>
                              <a:srgbClr val="29231E"/>
                            </a:solidFill>
                            <a:latin typeface="Cambria Math" panose="02040503050406030204" pitchFamily="18" charset="0"/>
                            <a:cs typeface="Alatsi"/>
                            <a:sym typeface="Alatsi"/>
                          </a:rPr>
                          <m:t>, </m:t>
                        </m:r>
                        <m:r>
                          <a:rPr lang="sr-Latn-BA" sz="2800" b="0" i="1" smtClean="0">
                            <a:solidFill>
                              <a:srgbClr val="29231E"/>
                            </a:solidFill>
                            <a:latin typeface="Cambria Math" panose="02040503050406030204" pitchFamily="18" charset="0"/>
                            <a:cs typeface="Alatsi"/>
                            <a:sym typeface="Alatsi"/>
                          </a:rPr>
                          <m:t>𝑏</m:t>
                        </m:r>
                      </m:e>
                    </m:d>
                    <m:r>
                      <a:rPr lang="sr-Latn-BA" sz="2800" b="0" i="1" smtClean="0">
                        <a:solidFill>
                          <a:srgbClr val="29231E"/>
                        </a:solidFill>
                        <a:latin typeface="Cambria Math" panose="02040503050406030204" pitchFamily="18" charset="0"/>
                        <a:ea typeface="Alatsi"/>
                        <a:cs typeface="Alatsi"/>
                        <a:sym typeface="Alatsi"/>
                      </a:rPr>
                      <m:t>, {</m:t>
                    </m:r>
                    <m:r>
                      <a:rPr lang="sr-Latn-BA" sz="2800" b="0" i="1" smtClean="0">
                        <a:solidFill>
                          <a:srgbClr val="29231E"/>
                        </a:solidFill>
                        <a:latin typeface="Cambria Math" panose="02040503050406030204" pitchFamily="18" charset="0"/>
                        <a:ea typeface="Alatsi"/>
                        <a:cs typeface="Alatsi"/>
                        <a:sym typeface="Alatsi"/>
                      </a:rPr>
                      <m:t>𝑏</m:t>
                    </m:r>
                    <m:r>
                      <a:rPr lang="sr-Latn-BA" sz="2800" b="0" i="1" smtClean="0">
                        <a:solidFill>
                          <a:srgbClr val="29231E"/>
                        </a:solidFill>
                        <a:latin typeface="Cambria Math" panose="02040503050406030204" pitchFamily="18" charset="0"/>
                        <a:ea typeface="Alatsi"/>
                        <a:cs typeface="Alatsi"/>
                        <a:sym typeface="Alatsi"/>
                      </a:rPr>
                      <m:t>, </m:t>
                    </m:r>
                    <m:r>
                      <a:rPr lang="sr-Latn-BA" sz="2800" b="0" i="1" smtClean="0">
                        <a:solidFill>
                          <a:srgbClr val="29231E"/>
                        </a:solidFill>
                        <a:latin typeface="Cambria Math" panose="02040503050406030204" pitchFamily="18" charset="0"/>
                        <a:ea typeface="Alatsi"/>
                        <a:cs typeface="Alatsi"/>
                        <a:sym typeface="Alatsi"/>
                      </a:rPr>
                      <m:t>𝑎</m:t>
                    </m:r>
                    <m:r>
                      <a:rPr lang="sr-Latn-BA" sz="2800" b="0" i="1" smtClean="0">
                        <a:solidFill>
                          <a:srgbClr val="29231E"/>
                        </a:solidFill>
                        <a:latin typeface="Cambria Math" panose="02040503050406030204" pitchFamily="18" charset="0"/>
                        <a:ea typeface="Alatsi"/>
                        <a:cs typeface="Alatsi"/>
                        <a:sym typeface="Alatsi"/>
                      </a:rPr>
                      <m:t>}</m:t>
                    </m:r>
                  </m:oMath>
                </a14:m>
                <a:r>
                  <a:rPr lang="sr-Latn-BA" sz="2800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.</a:t>
                </a:r>
              </a:p>
            </p:txBody>
          </p:sp>
        </mc:Choice>
        <mc:Fallback>
          <p:sp>
            <p:nvSpPr>
              <p:cNvPr id="96" name="Google Shape;96;p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975" y="5620149"/>
                <a:ext cx="6798359" cy="2154436"/>
              </a:xfrm>
              <a:prstGeom prst="rect">
                <a:avLst/>
              </a:prstGeom>
              <a:blipFill>
                <a:blip r:embed="rId4"/>
                <a:stretch>
                  <a:fillRect l="-2960" t="-5099" r="-2960" b="-90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Google Shape;97;p11"/>
          <p:cNvSpPr txBox="1"/>
          <p:nvPr/>
        </p:nvSpPr>
        <p:spPr>
          <a:xfrm>
            <a:off x="2791597" y="4298130"/>
            <a:ext cx="3682494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sz="36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Primer:</a:t>
            </a:r>
            <a:endParaRPr lang="en-US" dirty="0">
              <a:solidFill>
                <a:srgbClr val="29231E"/>
              </a:solidFill>
            </a:endParaRPr>
          </a:p>
        </p:txBody>
      </p:sp>
      <p:sp>
        <p:nvSpPr>
          <p:cNvPr id="26" name="Google Shape;97;p11">
            <a:extLst>
              <a:ext uri="{FF2B5EF4-FFF2-40B4-BE49-F238E27FC236}">
                <a16:creationId xmlns:a16="http://schemas.microsoft.com/office/drawing/2014/main" id="{2B885C0B-C652-4FA6-AA49-31DA07D18CBF}"/>
              </a:ext>
            </a:extLst>
          </p:cNvPr>
          <p:cNvSpPr txBox="1"/>
          <p:nvPr/>
        </p:nvSpPr>
        <p:spPr>
          <a:xfrm>
            <a:off x="11185749" y="4298130"/>
            <a:ext cx="3682494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sz="36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Zaključak:</a:t>
            </a:r>
            <a:endParaRPr lang="en-US" dirty="0">
              <a:solidFill>
                <a:srgbClr val="29231E"/>
              </a:solidFill>
            </a:endParaRPr>
          </a:p>
        </p:txBody>
      </p:sp>
      <p:sp>
        <p:nvSpPr>
          <p:cNvPr id="27" name="Google Shape;96;p11">
            <a:extLst>
              <a:ext uri="{FF2B5EF4-FFF2-40B4-BE49-F238E27FC236}">
                <a16:creationId xmlns:a16="http://schemas.microsoft.com/office/drawing/2014/main" id="{6E05CD6F-56A2-4235-8338-C73DF0F49BD8}"/>
              </a:ext>
            </a:extLst>
          </p:cNvPr>
          <p:cNvSpPr txBox="1"/>
          <p:nvPr/>
        </p:nvSpPr>
        <p:spPr>
          <a:xfrm>
            <a:off x="10584309" y="5620149"/>
            <a:ext cx="5749940" cy="215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Polinomni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koeficijenti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omogućavaju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da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brojimo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sve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moguće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izbore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elemenata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uključujući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slučajeve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kada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elementi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mogu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da se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ponove</a:t>
            </a:r>
            <a:endParaRPr lang="en-US" sz="2800" dirty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  <a:p>
            <a:pPr lvl="0"/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3587521"/>
      </p:ext>
    </p:extLst>
  </p:cSld>
  <p:clrMapOvr>
    <a:masterClrMapping/>
  </p:clrMapOvr>
  <p:transition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0845800" y="0"/>
            <a:ext cx="74422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/>
          <p:nvPr/>
        </p:nvSpPr>
        <p:spPr>
          <a:xfrm>
            <a:off x="877020" y="503331"/>
            <a:ext cx="8480700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04521"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</a:pPr>
            <a:r>
              <a:rPr lang="pl-PL" sz="56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Zaključak</a:t>
            </a:r>
          </a:p>
        </p:txBody>
      </p:sp>
      <p:sp>
        <p:nvSpPr>
          <p:cNvPr id="5" name="Google Shape;55;p8">
            <a:extLst>
              <a:ext uri="{FF2B5EF4-FFF2-40B4-BE49-F238E27FC236}">
                <a16:creationId xmlns:a16="http://schemas.microsoft.com/office/drawing/2014/main" id="{90B7FE25-C9CC-4287-A1E2-CFFD4DC98FE1}"/>
              </a:ext>
            </a:extLst>
          </p:cNvPr>
          <p:cNvSpPr txBox="1"/>
          <p:nvPr/>
        </p:nvSpPr>
        <p:spPr>
          <a:xfrm>
            <a:off x="877020" y="2013966"/>
            <a:ext cx="8480700" cy="827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061721" marR="0" lvl="1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rial" panose="020B0604020202020204" pitchFamily="34" charset="0"/>
              <a:buChar char="•"/>
            </a:pPr>
            <a:r>
              <a:rPr lang="pl-PL" sz="28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Sumiranje ključnih pojmova: Binomni i polinomni koeficijenti predstavljaju osnovne matematičke alate u kombinatorici i algebri, pružajući metode za brojanje i širenje izraza.</a:t>
            </a:r>
          </a:p>
          <a:p>
            <a:pPr marL="1061721" marR="0" lvl="1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rial" panose="020B0604020202020204" pitchFamily="34" charset="0"/>
              <a:buChar char="•"/>
            </a:pPr>
            <a:endParaRPr lang="pl-PL" sz="2800" b="0" i="0" u="none" strike="noStrike" cap="none" dirty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  <a:p>
            <a:pPr marL="1061721" marR="0" lvl="1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rial" panose="020B0604020202020204" pitchFamily="34" charset="0"/>
              <a:buChar char="•"/>
            </a:pPr>
            <a:r>
              <a:rPr lang="pl-PL" sz="28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Praktična primena: Kroz ove koeficijente rešavamo mnoge probleme iz statistike, verovatnoće i teorije brojeva, a posebno su važni za analizu algoritama i optimizaciju.</a:t>
            </a:r>
          </a:p>
          <a:p>
            <a:pPr marL="1061721" marR="0" lvl="1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rial" panose="020B0604020202020204" pitchFamily="34" charset="0"/>
              <a:buChar char="•"/>
            </a:pPr>
            <a:endParaRPr lang="pl-PL" sz="2800" b="0" i="0" u="none" strike="noStrike" cap="none" dirty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  <a:p>
            <a:pPr marL="1061721" marR="0" lvl="1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rial" panose="020B0604020202020204" pitchFamily="34" charset="0"/>
              <a:buChar char="•"/>
            </a:pPr>
            <a:r>
              <a:rPr lang="pl-PL" sz="28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Dalje istraživanje: Ovi koncepti mogu poslužiti kao osnova za dublje proučavanje kombinatorike i primenu u naprednim matematičkim i računarskim zadacima.</a:t>
            </a:r>
          </a:p>
          <a:p>
            <a:pPr marL="1061721" marR="0" lvl="1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rial" panose="020B0604020202020204" pitchFamily="34" charset="0"/>
              <a:buChar char="•"/>
            </a:pPr>
            <a:endParaRPr lang="pl-PL" sz="2800" b="0" i="0" u="none" strike="noStrike" cap="none" dirty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  <a:p>
            <a:pPr marL="604521"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</a:pPr>
            <a:endParaRPr lang="pl-PL" sz="2800" b="0" i="0" u="none" strike="noStrike" cap="none" dirty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</p:spTree>
    <p:extLst>
      <p:ext uri="{BB962C8B-B14F-4D97-AF65-F5344CB8AC3E}">
        <p14:creationId xmlns:p14="http://schemas.microsoft.com/office/powerpoint/2010/main" val="660372120"/>
      </p:ext>
    </p:extLst>
  </p:cSld>
  <p:clrMapOvr>
    <a:masterClrMapping/>
  </p:clrMapOvr>
  <p:transition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4"/>
          <p:cNvSpPr txBox="1"/>
          <p:nvPr/>
        </p:nvSpPr>
        <p:spPr>
          <a:xfrm>
            <a:off x="3975957" y="4201753"/>
            <a:ext cx="10336085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sz="96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Hvala na pažnji!!!</a:t>
            </a:r>
            <a:endParaRPr lang="en-US" sz="9600" b="0" i="0" u="none" strike="noStrike" cap="none" dirty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9600" dirty="0"/>
          </a:p>
        </p:txBody>
      </p:sp>
    </p:spTree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62" y="0"/>
            <a:ext cx="74422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/>
          <p:nvPr/>
        </p:nvSpPr>
        <p:spPr>
          <a:xfrm>
            <a:off x="8622419" y="530225"/>
            <a:ext cx="8480700" cy="206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04521"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</a:pPr>
            <a:r>
              <a:rPr lang="pl-PL" sz="56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Uvod u binomne i polinomne koeficijente</a:t>
            </a:r>
          </a:p>
        </p:txBody>
      </p:sp>
      <p:sp>
        <p:nvSpPr>
          <p:cNvPr id="5" name="Google Shape;55;p8">
            <a:extLst>
              <a:ext uri="{FF2B5EF4-FFF2-40B4-BE49-F238E27FC236}">
                <a16:creationId xmlns:a16="http://schemas.microsoft.com/office/drawing/2014/main" id="{90B7FE25-C9CC-4287-A1E2-CFFD4DC98FE1}"/>
              </a:ext>
            </a:extLst>
          </p:cNvPr>
          <p:cNvSpPr txBox="1"/>
          <p:nvPr/>
        </p:nvSpPr>
        <p:spPr>
          <a:xfrm>
            <a:off x="8622419" y="3118558"/>
            <a:ext cx="8480700" cy="310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04521"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</a:pPr>
            <a:r>
              <a:rPr lang="pl-PL" sz="28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Šta su binomni i polinomni koeficijenti? Binomni i polinomni koeficijenti predstavljaju osnovne koncepte u kombinatorici i algebri. Kroz njihovu primenu rešavaju se problemi koji uključuju izbore, rasporede i brojanje mogućih kombinacija elemenata.</a:t>
            </a:r>
          </a:p>
        </p:txBody>
      </p:sp>
      <p:sp>
        <p:nvSpPr>
          <p:cNvPr id="6" name="Google Shape;55;p8">
            <a:extLst>
              <a:ext uri="{FF2B5EF4-FFF2-40B4-BE49-F238E27FC236}">
                <a16:creationId xmlns:a16="http://schemas.microsoft.com/office/drawing/2014/main" id="{0C7FA32B-6958-44D2-8E59-081AC97788ED}"/>
              </a:ext>
            </a:extLst>
          </p:cNvPr>
          <p:cNvSpPr txBox="1"/>
          <p:nvPr/>
        </p:nvSpPr>
        <p:spPr>
          <a:xfrm>
            <a:off x="8622419" y="6741020"/>
            <a:ext cx="8480700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04521"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</a:pPr>
            <a:r>
              <a:rPr lang="pl-PL" sz="28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Teme prezentacije: U ovoj prezentaciji ćemo se fokusirati na definicije i svojstva binomnih i polinomnih koeficijenata, kao i na njihovu upotrebu u algebarskim izrazima i kombinatoričkim problemima.</a:t>
            </a:r>
          </a:p>
        </p:txBody>
      </p:sp>
    </p:spTree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11"/>
          <p:cNvCxnSpPr/>
          <p:nvPr/>
        </p:nvCxnSpPr>
        <p:spPr>
          <a:xfrm>
            <a:off x="1028700" y="2909924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" name="Google Shape;94;p11"/>
          <p:cNvSpPr txBox="1"/>
          <p:nvPr/>
        </p:nvSpPr>
        <p:spPr>
          <a:xfrm>
            <a:off x="2869947" y="1230521"/>
            <a:ext cx="11949399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0" i="0" u="none" strike="noStrike" cap="none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Definicija</a:t>
            </a:r>
            <a:r>
              <a:rPr lang="en-US" sz="56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5600" b="0" i="0" u="none" strike="noStrike" cap="none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binomnog</a:t>
            </a:r>
            <a:r>
              <a:rPr lang="en-US" sz="56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5600" b="0" i="0" u="none" strike="noStrike" cap="none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koeficijenta</a:t>
            </a:r>
            <a:endParaRPr lang="en-US" sz="5600" b="0" i="0" u="none" strike="noStrike" cap="none" dirty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Google Shape;96;p11"/>
              <p:cNvSpPr txBox="1"/>
              <p:nvPr/>
            </p:nvSpPr>
            <p:spPr>
              <a:xfrm>
                <a:off x="492535" y="5675749"/>
                <a:ext cx="5749939" cy="22328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0" i="0" u="none" strike="noStrike" cap="none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Binomni </a:t>
                </a:r>
                <a:r>
                  <a:rPr lang="en-US" sz="2800" b="0" i="0" u="none" strike="noStrike" cap="none" dirty="0" err="1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koeficijent</a:t>
                </a:r>
                <a:r>
                  <a:rPr lang="en-US" sz="2800" b="0" i="0" u="none" strike="noStrike" cap="none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, </a:t>
                </a:r>
                <a:r>
                  <a:rPr lang="en-US" sz="2800" b="0" i="0" u="none" strike="noStrike" cap="none" dirty="0" err="1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označen</a:t>
                </a:r>
                <a:r>
                  <a:rPr lang="en-US" sz="2800" b="0" i="0" u="none" strike="noStrike" cap="none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 </a:t>
                </a:r>
                <a:r>
                  <a:rPr lang="en-US" sz="2800" b="0" i="0" u="none" strike="noStrike" cap="none" dirty="0" err="1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kao</a:t>
                </a:r>
                <a:r>
                  <a:rPr lang="sr-Latn-BA" sz="2800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u="none" strike="noStrike" cap="none" smtClean="0">
                            <a:solidFill>
                              <a:srgbClr val="29231E"/>
                            </a:solidFill>
                            <a:latin typeface="Cambria Math" panose="02040503050406030204" pitchFamily="18" charset="0"/>
                            <a:cs typeface="Alatsi"/>
                            <a:sym typeface="Alatsi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800" b="0" i="1" u="none" strike="noStrike" cap="none" smtClean="0">
                                <a:solidFill>
                                  <a:srgbClr val="29231E"/>
                                </a:solidFill>
                                <a:latin typeface="Cambria Math" panose="02040503050406030204" pitchFamily="18" charset="0"/>
                                <a:cs typeface="Alatsi"/>
                                <a:sym typeface="Alatsi"/>
                              </a:rPr>
                            </m:ctrlPr>
                          </m:fPr>
                          <m:num>
                            <m:r>
                              <a:rPr lang="sr-Latn-BA" sz="2800" b="0" i="1" u="none" strike="noStrike" cap="none" smtClean="0">
                                <a:solidFill>
                                  <a:srgbClr val="29231E"/>
                                </a:solidFill>
                                <a:latin typeface="Cambria Math" panose="02040503050406030204" pitchFamily="18" charset="0"/>
                                <a:cs typeface="Alatsi"/>
                                <a:sym typeface="Alatsi"/>
                              </a:rPr>
                              <m:t>𝑛</m:t>
                            </m:r>
                          </m:num>
                          <m:den>
                            <m:r>
                              <a:rPr lang="sr-Latn-BA" sz="2800" b="0" i="1" u="none" strike="noStrike" cap="none" smtClean="0">
                                <a:solidFill>
                                  <a:srgbClr val="29231E"/>
                                </a:solidFill>
                                <a:latin typeface="Cambria Math" panose="02040503050406030204" pitchFamily="18" charset="0"/>
                                <a:cs typeface="Alatsi"/>
                                <a:sym typeface="Alatsi"/>
                              </a:rPr>
                              <m:t>𝑘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800" b="0" i="0" u="none" strike="noStrike" cap="none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, </a:t>
                </a:r>
                <a:r>
                  <a:rPr lang="en-US" sz="2800" b="0" i="0" u="none" strike="noStrike" cap="none" dirty="0" err="1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predstavlja</a:t>
                </a:r>
                <a:r>
                  <a:rPr lang="en-US" sz="2800" b="0" i="0" u="none" strike="noStrike" cap="none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 </a:t>
                </a:r>
                <a:r>
                  <a:rPr lang="en-US" sz="2800" b="0" i="0" u="none" strike="noStrike" cap="none" dirty="0" err="1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broj</a:t>
                </a:r>
                <a:r>
                  <a:rPr lang="en-US" sz="2800" b="0" i="0" u="none" strike="noStrike" cap="none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 </a:t>
                </a:r>
                <a:r>
                  <a:rPr lang="en-US" sz="2800" b="0" i="0" u="none" strike="noStrike" cap="none" dirty="0" err="1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načina</a:t>
                </a:r>
                <a:r>
                  <a:rPr lang="en-US" sz="2800" b="0" i="0" u="none" strike="noStrike" cap="none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 </a:t>
                </a:r>
                <a:r>
                  <a:rPr lang="en-US" sz="2800" b="0" i="0" u="none" strike="noStrike" cap="none" dirty="0" err="1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na</a:t>
                </a:r>
                <a:r>
                  <a:rPr lang="en-US" sz="2800" b="0" i="0" u="none" strike="noStrike" cap="none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 </a:t>
                </a:r>
                <a:r>
                  <a:rPr lang="en-US" sz="2800" b="0" i="0" u="none" strike="noStrike" cap="none" dirty="0" err="1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koje</a:t>
                </a:r>
                <a:r>
                  <a:rPr lang="en-US" sz="2800" b="0" i="0" u="none" strike="noStrike" cap="none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 </a:t>
                </a:r>
                <a:r>
                  <a:rPr lang="en-US" sz="2800" b="0" i="0" u="none" strike="noStrike" cap="none" dirty="0" err="1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možemo</a:t>
                </a:r>
                <a:r>
                  <a:rPr lang="en-US" sz="2800" b="0" i="0" u="none" strike="noStrike" cap="none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 </a:t>
                </a:r>
                <a:r>
                  <a:rPr lang="en-US" sz="2800" b="0" i="0" u="none" strike="noStrike" cap="none" dirty="0" err="1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izabrati</a:t>
                </a:r>
                <a:r>
                  <a:rPr lang="en-US" sz="2800" b="0" i="0" u="none" strike="noStrike" cap="none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 k </a:t>
                </a:r>
                <a:r>
                  <a:rPr lang="en-US" sz="2800" b="0" i="0" u="none" strike="noStrike" cap="none" dirty="0" err="1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elemenata</a:t>
                </a:r>
                <a:r>
                  <a:rPr lang="en-US" sz="2800" b="0" i="0" u="none" strike="noStrike" cap="none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 </a:t>
                </a:r>
                <a:r>
                  <a:rPr lang="en-US" sz="2800" b="0" i="0" u="none" strike="noStrike" cap="none" dirty="0" err="1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iz</a:t>
                </a:r>
                <a:r>
                  <a:rPr lang="en-US" sz="2800" b="0" i="0" u="none" strike="noStrike" cap="none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 </a:t>
                </a:r>
                <a:r>
                  <a:rPr lang="en-US" sz="2800" b="0" i="0" u="none" strike="noStrike" cap="none" dirty="0" err="1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skupa</a:t>
                </a:r>
                <a:r>
                  <a:rPr lang="en-US" sz="2800" b="0" i="0" u="none" strike="noStrike" cap="none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 </a:t>
                </a:r>
                <a:r>
                  <a:rPr lang="en-US" sz="2800" b="0" i="0" u="none" strike="noStrike" cap="none" dirty="0" err="1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sa</a:t>
                </a:r>
                <a:r>
                  <a:rPr lang="en-US" sz="2800" b="0" i="0" u="none" strike="noStrike" cap="none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 n </a:t>
                </a:r>
                <a:r>
                  <a:rPr lang="en-US" sz="2800" b="0" i="0" u="none" strike="noStrike" cap="none" dirty="0" err="1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elemenata</a:t>
                </a:r>
                <a:r>
                  <a:rPr lang="en-US" sz="2800" b="0" i="0" u="none" strike="noStrike" cap="none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, bez </a:t>
                </a:r>
                <a:r>
                  <a:rPr lang="en-US" sz="2800" b="0" i="0" u="none" strike="noStrike" cap="none" dirty="0" err="1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obzira</a:t>
                </a:r>
                <a:r>
                  <a:rPr lang="en-US" sz="2800" b="0" i="0" u="none" strike="noStrike" cap="none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 </a:t>
                </a:r>
                <a:r>
                  <a:rPr lang="en-US" sz="2800" b="0" i="0" u="none" strike="noStrike" cap="none" dirty="0" err="1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na</a:t>
                </a:r>
                <a:r>
                  <a:rPr lang="en-US" sz="2800" b="0" i="0" u="none" strike="noStrike" cap="none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 </a:t>
                </a:r>
                <a:r>
                  <a:rPr lang="en-US" sz="2800" b="0" i="0" u="none" strike="noStrike" cap="none" dirty="0" err="1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redosled</a:t>
                </a:r>
                <a:r>
                  <a:rPr lang="en-US" sz="2800" b="0" i="0" u="none" strike="noStrike" cap="none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.</a:t>
                </a:r>
              </a:p>
            </p:txBody>
          </p:sp>
        </mc:Choice>
        <mc:Fallback>
          <p:sp>
            <p:nvSpPr>
              <p:cNvPr id="96" name="Google Shape;96;p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35" y="5675749"/>
                <a:ext cx="5749939" cy="2232855"/>
              </a:xfrm>
              <a:prstGeom prst="rect">
                <a:avLst/>
              </a:prstGeom>
              <a:blipFill>
                <a:blip r:embed="rId4"/>
                <a:stretch>
                  <a:fillRect l="-3818" t="-3552" r="-4030" b="-87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Google Shape;97;p11"/>
          <p:cNvSpPr txBox="1"/>
          <p:nvPr/>
        </p:nvSpPr>
        <p:spPr>
          <a:xfrm>
            <a:off x="1028700" y="4328097"/>
            <a:ext cx="3682494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sz="36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Definicija:</a:t>
            </a:r>
            <a:endParaRPr lang="en-US" dirty="0">
              <a:solidFill>
                <a:srgbClr val="29231E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Google Shape;96;p11">
                <a:extLst>
                  <a:ext uri="{FF2B5EF4-FFF2-40B4-BE49-F238E27FC236}">
                    <a16:creationId xmlns:a16="http://schemas.microsoft.com/office/drawing/2014/main" id="{31E3B852-BB89-4B05-A9CC-53945BCD40F4}"/>
                  </a:ext>
                </a:extLst>
              </p:cNvPr>
              <p:cNvSpPr txBox="1"/>
              <p:nvPr/>
            </p:nvSpPr>
            <p:spPr>
              <a:xfrm>
                <a:off x="6127587" y="5909115"/>
                <a:ext cx="4981265" cy="883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u="none" strike="noStrike" cap="none" smtClean="0">
                              <a:solidFill>
                                <a:srgbClr val="29231E"/>
                              </a:solidFill>
                              <a:latin typeface="Cambria Math" panose="02040503050406030204" pitchFamily="18" charset="0"/>
                              <a:cs typeface="Alatsi"/>
                              <a:sym typeface="Alatsi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u="none" strike="noStrike" cap="none" smtClean="0">
                                  <a:solidFill>
                                    <a:srgbClr val="29231E"/>
                                  </a:solidFill>
                                  <a:latin typeface="Cambria Math" panose="02040503050406030204" pitchFamily="18" charset="0"/>
                                  <a:cs typeface="Alatsi"/>
                                  <a:sym typeface="Alatsi"/>
                                </a:rPr>
                              </m:ctrlPr>
                            </m:fPr>
                            <m:num>
                              <m:r>
                                <a:rPr lang="sr-Latn-BA" sz="2800" b="0" i="1" u="none" strike="noStrike" cap="none" smtClean="0">
                                  <a:solidFill>
                                    <a:srgbClr val="29231E"/>
                                  </a:solidFill>
                                  <a:latin typeface="Cambria Math" panose="02040503050406030204" pitchFamily="18" charset="0"/>
                                  <a:cs typeface="Alatsi"/>
                                  <a:sym typeface="Alatsi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sr-Latn-BA" sz="2800" b="0" i="1" u="none" strike="noStrike" cap="none" smtClean="0">
                                  <a:solidFill>
                                    <a:srgbClr val="29231E"/>
                                  </a:solidFill>
                                  <a:latin typeface="Cambria Math" panose="02040503050406030204" pitchFamily="18" charset="0"/>
                                  <a:cs typeface="Alatsi"/>
                                  <a:sym typeface="Alatsi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sr-Latn-BA" sz="2800" b="0" i="0" u="none" strike="noStrike" cap="none" smtClean="0">
                          <a:solidFill>
                            <a:srgbClr val="29231E"/>
                          </a:solidFill>
                          <a:latin typeface="Cambria Math" panose="02040503050406030204" pitchFamily="18" charset="0"/>
                          <a:cs typeface="Alatsi"/>
                          <a:sym typeface="Alatsi"/>
                        </a:rPr>
                        <m:t>= </m:t>
                      </m:r>
                      <m:f>
                        <m:fPr>
                          <m:ctrlPr>
                            <a:rPr lang="sr-Latn-BA" sz="2800" b="0" i="1" u="none" strike="noStrike" cap="none" smtClean="0">
                              <a:solidFill>
                                <a:srgbClr val="29231E"/>
                              </a:solidFill>
                              <a:latin typeface="Cambria Math" panose="02040503050406030204" pitchFamily="18" charset="0"/>
                              <a:cs typeface="Alatsi"/>
                              <a:sym typeface="Alatsi"/>
                            </a:rPr>
                          </m:ctrlPr>
                        </m:fPr>
                        <m:num>
                          <m:r>
                            <a:rPr lang="sr-Latn-BA" sz="2800" b="0" i="1" u="none" strike="noStrike" cap="none" smtClean="0">
                              <a:solidFill>
                                <a:srgbClr val="29231E"/>
                              </a:solidFill>
                              <a:latin typeface="Cambria Math" panose="02040503050406030204" pitchFamily="18" charset="0"/>
                              <a:cs typeface="Alatsi"/>
                              <a:sym typeface="Alatsi"/>
                            </a:rPr>
                            <m:t>𝑛</m:t>
                          </m:r>
                          <m:r>
                            <a:rPr lang="sr-Latn-BA" sz="2800" b="0" i="1" u="none" strike="noStrike" cap="none" smtClean="0">
                              <a:solidFill>
                                <a:srgbClr val="29231E"/>
                              </a:solidFill>
                              <a:latin typeface="Cambria Math" panose="02040503050406030204" pitchFamily="18" charset="0"/>
                              <a:cs typeface="Alatsi"/>
                              <a:sym typeface="Alatsi"/>
                            </a:rPr>
                            <m:t>!</m:t>
                          </m:r>
                        </m:num>
                        <m:den>
                          <m:r>
                            <a:rPr lang="sr-Latn-BA" sz="2800" b="0" i="1" u="none" strike="noStrike" cap="none" smtClean="0">
                              <a:solidFill>
                                <a:srgbClr val="29231E"/>
                              </a:solidFill>
                              <a:latin typeface="Cambria Math" panose="02040503050406030204" pitchFamily="18" charset="0"/>
                              <a:cs typeface="Alatsi"/>
                              <a:sym typeface="Alatsi"/>
                            </a:rPr>
                            <m:t>𝑘</m:t>
                          </m:r>
                          <m:r>
                            <a:rPr lang="sr-Latn-BA" sz="2800" b="0" i="1" u="none" strike="noStrike" cap="none" smtClean="0">
                              <a:solidFill>
                                <a:srgbClr val="29231E"/>
                              </a:solidFill>
                              <a:latin typeface="Cambria Math" panose="02040503050406030204" pitchFamily="18" charset="0"/>
                              <a:cs typeface="Alatsi"/>
                              <a:sym typeface="Alatsi"/>
                            </a:rPr>
                            <m:t>!</m:t>
                          </m:r>
                          <m:d>
                            <m:dPr>
                              <m:ctrlPr>
                                <a:rPr lang="sr-Latn-BA" sz="2800" b="0" i="1" u="none" strike="noStrike" cap="none" smtClean="0">
                                  <a:solidFill>
                                    <a:srgbClr val="29231E"/>
                                  </a:solidFill>
                                  <a:latin typeface="Cambria Math" panose="02040503050406030204" pitchFamily="18" charset="0"/>
                                  <a:cs typeface="Alatsi"/>
                                  <a:sym typeface="Alatsi"/>
                                </a:rPr>
                              </m:ctrlPr>
                            </m:dPr>
                            <m:e>
                              <m:r>
                                <a:rPr lang="sr-Latn-BA" sz="2800" b="0" i="1" u="none" strike="noStrike" cap="none" smtClean="0">
                                  <a:solidFill>
                                    <a:srgbClr val="29231E"/>
                                  </a:solidFill>
                                  <a:latin typeface="Cambria Math" panose="02040503050406030204" pitchFamily="18" charset="0"/>
                                  <a:cs typeface="Alatsi"/>
                                  <a:sym typeface="Alatsi"/>
                                </a:rPr>
                                <m:t>𝑛</m:t>
                              </m:r>
                              <m:r>
                                <a:rPr lang="sr-Latn-BA" sz="2800" b="0" i="1" u="none" strike="noStrike" cap="none" smtClean="0">
                                  <a:solidFill>
                                    <a:srgbClr val="29231E"/>
                                  </a:solidFill>
                                  <a:latin typeface="Cambria Math" panose="02040503050406030204" pitchFamily="18" charset="0"/>
                                  <a:cs typeface="Alatsi"/>
                                  <a:sym typeface="Alatsi"/>
                                </a:rPr>
                                <m:t>−</m:t>
                              </m:r>
                              <m:r>
                                <a:rPr lang="sr-Latn-BA" sz="2800" b="0" i="1" u="none" strike="noStrike" cap="none" smtClean="0">
                                  <a:solidFill>
                                    <a:srgbClr val="29231E"/>
                                  </a:solidFill>
                                  <a:latin typeface="Cambria Math" panose="02040503050406030204" pitchFamily="18" charset="0"/>
                                  <a:cs typeface="Alatsi"/>
                                  <a:sym typeface="Alatsi"/>
                                </a:rPr>
                                <m:t>𝑘</m:t>
                              </m:r>
                            </m:e>
                          </m:d>
                          <m:r>
                            <a:rPr lang="sr-Latn-BA" sz="2800" b="0" i="1" u="none" strike="noStrike" cap="none" smtClean="0">
                              <a:solidFill>
                                <a:srgbClr val="29231E"/>
                              </a:solidFill>
                              <a:latin typeface="Cambria Math" panose="02040503050406030204" pitchFamily="18" charset="0"/>
                              <a:cs typeface="Alatsi"/>
                              <a:sym typeface="Alatsi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sz="2800" b="0" i="0" u="none" strike="noStrike" cap="none" dirty="0">
                  <a:solidFill>
                    <a:srgbClr val="29231E"/>
                  </a:solidFill>
                  <a:latin typeface="Alatsi"/>
                  <a:ea typeface="Alatsi"/>
                  <a:cs typeface="Alatsi"/>
                  <a:sym typeface="Alatsi"/>
                </a:endParaRPr>
              </a:p>
            </p:txBody>
          </p:sp>
        </mc:Choice>
        <mc:Fallback>
          <p:sp>
            <p:nvSpPr>
              <p:cNvPr id="22" name="Google Shape;96;p11">
                <a:extLst>
                  <a:ext uri="{FF2B5EF4-FFF2-40B4-BE49-F238E27FC236}">
                    <a16:creationId xmlns:a16="http://schemas.microsoft.com/office/drawing/2014/main" id="{31E3B852-BB89-4B05-A9CC-53945BCD4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587" y="5909115"/>
                <a:ext cx="4981265" cy="8830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Google Shape;97;p11">
            <a:extLst>
              <a:ext uri="{FF2B5EF4-FFF2-40B4-BE49-F238E27FC236}">
                <a16:creationId xmlns:a16="http://schemas.microsoft.com/office/drawing/2014/main" id="{084449E3-247B-48A1-BC72-413AF67C4D82}"/>
              </a:ext>
            </a:extLst>
          </p:cNvPr>
          <p:cNvSpPr txBox="1"/>
          <p:nvPr/>
        </p:nvSpPr>
        <p:spPr>
          <a:xfrm>
            <a:off x="6776973" y="4328097"/>
            <a:ext cx="3682494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sz="36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Formula:</a:t>
            </a:r>
            <a:endParaRPr lang="en-US" dirty="0">
              <a:solidFill>
                <a:srgbClr val="29231E"/>
              </a:solidFill>
            </a:endParaRPr>
          </a:p>
        </p:txBody>
      </p:sp>
      <p:sp>
        <p:nvSpPr>
          <p:cNvPr id="26" name="Google Shape;97;p11">
            <a:extLst>
              <a:ext uri="{FF2B5EF4-FFF2-40B4-BE49-F238E27FC236}">
                <a16:creationId xmlns:a16="http://schemas.microsoft.com/office/drawing/2014/main" id="{2B885C0B-C652-4FA6-AA49-31DA07D18CBF}"/>
              </a:ext>
            </a:extLst>
          </p:cNvPr>
          <p:cNvSpPr txBox="1"/>
          <p:nvPr/>
        </p:nvSpPr>
        <p:spPr>
          <a:xfrm>
            <a:off x="12525246" y="4328097"/>
            <a:ext cx="3682494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sz="36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Objašnjenje:</a:t>
            </a:r>
            <a:endParaRPr lang="en-US" dirty="0">
              <a:solidFill>
                <a:srgbClr val="29231E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Google Shape;96;p11">
                <a:extLst>
                  <a:ext uri="{FF2B5EF4-FFF2-40B4-BE49-F238E27FC236}">
                    <a16:creationId xmlns:a16="http://schemas.microsoft.com/office/drawing/2014/main" id="{6E05CD6F-56A2-4235-8338-C73DF0F49BD8}"/>
                  </a:ext>
                </a:extLst>
              </p:cNvPr>
              <p:cNvSpPr txBox="1"/>
              <p:nvPr/>
            </p:nvSpPr>
            <p:spPr>
              <a:xfrm>
                <a:off x="11823456" y="5466491"/>
                <a:ext cx="5749940" cy="34023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lvl="0"/>
                <a:r>
                  <a:rPr lang="en-US" sz="2800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Objašnjenje: Koristeći faktorijele, ova formula omogućava da izračunamo binomne koeficijente za bilo koje vrednosti n i k. Na primer, ako biramo 2 elementa iz skupa sa 4 elementa, dobijamo</a:t>
                </a: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u="none" strike="noStrike" cap="none" smtClean="0">
                              <a:solidFill>
                                <a:srgbClr val="29231E"/>
                              </a:solidFill>
                              <a:latin typeface="Cambria Math" panose="02040503050406030204" pitchFamily="18" charset="0"/>
                              <a:cs typeface="Alatsi"/>
                              <a:sym typeface="Alatsi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800" b="0" i="1" u="none" strike="noStrike" cap="none" smtClean="0">
                                  <a:solidFill>
                                    <a:srgbClr val="29231E"/>
                                  </a:solidFill>
                                  <a:latin typeface="Cambria Math" panose="02040503050406030204" pitchFamily="18" charset="0"/>
                                  <a:cs typeface="Alatsi"/>
                                  <a:sym typeface="Alatsi"/>
                                </a:rPr>
                              </m:ctrlPr>
                            </m:fPr>
                            <m:num>
                              <m:r>
                                <a:rPr lang="sr-Latn-BA" sz="2800" b="0" i="1" u="none" strike="noStrike" cap="none" smtClean="0">
                                  <a:solidFill>
                                    <a:srgbClr val="29231E"/>
                                  </a:solidFill>
                                  <a:latin typeface="Cambria Math" panose="02040503050406030204" pitchFamily="18" charset="0"/>
                                  <a:cs typeface="Alatsi"/>
                                  <a:sym typeface="Alatsi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sr-Latn-BA" sz="2800" b="0" i="1" u="none" strike="noStrike" cap="none" smtClean="0">
                                  <a:solidFill>
                                    <a:srgbClr val="29231E"/>
                                  </a:solidFill>
                                  <a:latin typeface="Cambria Math" panose="02040503050406030204" pitchFamily="18" charset="0"/>
                                  <a:cs typeface="Alatsi"/>
                                  <a:sym typeface="Alatsi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sr-Latn-BA" sz="2800" b="0" i="1" u="none" strike="noStrike" cap="none" smtClean="0">
                          <a:solidFill>
                            <a:srgbClr val="29231E"/>
                          </a:solidFill>
                          <a:latin typeface="Cambria Math" panose="02040503050406030204" pitchFamily="18" charset="0"/>
                          <a:cs typeface="Alatsi"/>
                          <a:sym typeface="Alatsi"/>
                        </a:rPr>
                        <m:t>=6</m:t>
                      </m:r>
                    </m:oMath>
                  </m:oMathPara>
                </a14:m>
                <a:endParaRPr lang="en-US" sz="2800" b="0" i="0" u="none" strike="noStrike" cap="none" dirty="0">
                  <a:solidFill>
                    <a:srgbClr val="29231E"/>
                  </a:solidFill>
                  <a:latin typeface="Alatsi"/>
                  <a:ea typeface="Alatsi"/>
                  <a:cs typeface="Alatsi"/>
                  <a:sym typeface="Alatsi"/>
                </a:endParaRPr>
              </a:p>
            </p:txBody>
          </p:sp>
        </mc:Choice>
        <mc:Fallback>
          <p:sp>
            <p:nvSpPr>
              <p:cNvPr id="27" name="Google Shape;96;p11">
                <a:extLst>
                  <a:ext uri="{FF2B5EF4-FFF2-40B4-BE49-F238E27FC236}">
                    <a16:creationId xmlns:a16="http://schemas.microsoft.com/office/drawing/2014/main" id="{6E05CD6F-56A2-4235-8338-C73DF0F49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3456" y="5466491"/>
                <a:ext cx="5749940" cy="3402342"/>
              </a:xfrm>
              <a:prstGeom prst="rect">
                <a:avLst/>
              </a:prstGeom>
              <a:blipFill>
                <a:blip r:embed="rId6"/>
                <a:stretch>
                  <a:fillRect l="-3818" t="-3226" r="-42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944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11"/>
          <p:cNvCxnSpPr/>
          <p:nvPr/>
        </p:nvCxnSpPr>
        <p:spPr>
          <a:xfrm>
            <a:off x="1028700" y="2909924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" name="Google Shape;94;p11"/>
          <p:cNvSpPr txBox="1"/>
          <p:nvPr/>
        </p:nvSpPr>
        <p:spPr>
          <a:xfrm>
            <a:off x="-297180" y="626347"/>
            <a:ext cx="18882359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0" i="0" u="none" strike="noStrike" cap="none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Algebarska</a:t>
            </a:r>
            <a:r>
              <a:rPr lang="en-US" sz="56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5600" b="0" i="0" u="none" strike="noStrike" cap="none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</a:t>
            </a:r>
            <a:r>
              <a:rPr lang="en-US" sz="56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5600" b="0" i="0" u="none" strike="noStrike" cap="none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kombinatorska</a:t>
            </a:r>
            <a:r>
              <a:rPr lang="en-US" sz="56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5600" b="0" i="0" u="none" strike="noStrike" cap="none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interpretacija</a:t>
            </a:r>
            <a:r>
              <a:rPr lang="en-US" sz="56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5600" b="0" i="0" u="none" strike="noStrike" cap="none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binomnog</a:t>
            </a:r>
            <a:r>
              <a:rPr lang="en-US" sz="56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5600" b="0" i="0" u="none" strike="noStrike" cap="none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koeficijenta</a:t>
            </a:r>
            <a:endParaRPr lang="en-US" sz="5600" b="0" i="0" u="none" strike="noStrike" cap="none" dirty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5600" b="0" i="0" u="none" strike="noStrike" cap="none" dirty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Google Shape;96;p11"/>
              <p:cNvSpPr txBox="1"/>
              <p:nvPr/>
            </p:nvSpPr>
            <p:spPr>
              <a:xfrm>
                <a:off x="1832741" y="6109053"/>
                <a:ext cx="6932407" cy="21544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lvl="0"/>
                <a:r>
                  <a:rPr lang="en-US" sz="2800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Binomni </a:t>
                </a:r>
                <a:r>
                  <a:rPr lang="en-US" sz="2800" dirty="0" err="1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koeficijent</a:t>
                </a:r>
                <a:r>
                  <a:rPr lang="en-US" sz="2800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 se </a:t>
                </a:r>
                <a:r>
                  <a:rPr lang="en-US" sz="2800" dirty="0" err="1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pojavljuje</a:t>
                </a:r>
                <a:r>
                  <a:rPr lang="en-US" sz="2800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 u </a:t>
                </a:r>
                <a:r>
                  <a:rPr lang="en-US" sz="2800" dirty="0" err="1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algebarskim</a:t>
                </a:r>
                <a:r>
                  <a:rPr lang="en-US" sz="2800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 </a:t>
                </a:r>
                <a:r>
                  <a:rPr lang="en-US" sz="2800" dirty="0" err="1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izrazima</a:t>
                </a:r>
                <a:r>
                  <a:rPr lang="en-US" sz="2800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 </a:t>
                </a:r>
                <a:r>
                  <a:rPr lang="en-US" sz="2800" dirty="0" err="1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kao</a:t>
                </a:r>
                <a:r>
                  <a:rPr lang="en-US" sz="2800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 </a:t>
                </a:r>
                <a:r>
                  <a:rPr lang="en-US" sz="2800" dirty="0" err="1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faktor</a:t>
                </a:r>
                <a:r>
                  <a:rPr lang="en-US" sz="2800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 u </a:t>
                </a:r>
                <a:r>
                  <a:rPr lang="en-US" sz="2800" dirty="0" err="1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binomnoj</a:t>
                </a:r>
                <a:r>
                  <a:rPr lang="en-US" sz="2800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 </a:t>
                </a:r>
                <a:r>
                  <a:rPr lang="en-US" sz="2800" dirty="0" err="1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formuli</a:t>
                </a:r>
                <a:r>
                  <a:rPr lang="en-US" sz="2800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, </a:t>
                </a:r>
                <a:r>
                  <a:rPr lang="en-US" sz="2800" dirty="0" err="1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koja</a:t>
                </a:r>
                <a:r>
                  <a:rPr lang="en-US" sz="2800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 </a:t>
                </a:r>
                <a:r>
                  <a:rPr lang="en-US" sz="2800" dirty="0" err="1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opisuje</a:t>
                </a:r>
                <a:r>
                  <a:rPr lang="en-US" sz="2800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 </a:t>
                </a:r>
                <a:r>
                  <a:rPr lang="en-US" sz="2800" dirty="0" err="1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širenje</a:t>
                </a:r>
                <a:r>
                  <a:rPr lang="en-US" sz="2800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 </a:t>
                </a:r>
                <a:r>
                  <a:rPr lang="en-US" sz="2800" dirty="0" err="1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izraza</a:t>
                </a:r>
                <a:r>
                  <a:rPr lang="en-US" sz="2800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 </a:t>
                </a:r>
                <a:r>
                  <a:rPr lang="en-US" sz="2800" dirty="0" err="1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poput</a:t>
                </a:r>
                <a:r>
                  <a:rPr lang="sr-Latn-BA" sz="2800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r-Latn-BA" sz="2800" i="1" smtClean="0">
                            <a:solidFill>
                              <a:srgbClr val="29231E"/>
                            </a:solidFill>
                            <a:latin typeface="Cambria Math" panose="02040503050406030204" pitchFamily="18" charset="0"/>
                            <a:cs typeface="Alatsi"/>
                            <a:sym typeface="Alatsi"/>
                          </a:rPr>
                        </m:ctrlPr>
                      </m:sSupPr>
                      <m:e>
                        <m:r>
                          <a:rPr lang="sr-Latn-BA" sz="2800" b="0" i="1" smtClean="0">
                            <a:solidFill>
                              <a:srgbClr val="29231E"/>
                            </a:solidFill>
                            <a:latin typeface="Cambria Math" panose="02040503050406030204" pitchFamily="18" charset="0"/>
                            <a:cs typeface="Alatsi"/>
                            <a:sym typeface="Alatsi"/>
                          </a:rPr>
                          <m:t>(</m:t>
                        </m:r>
                        <m:r>
                          <a:rPr lang="sr-Latn-BA" sz="2800" b="0" i="1" smtClean="0">
                            <a:solidFill>
                              <a:srgbClr val="29231E"/>
                            </a:solidFill>
                            <a:latin typeface="Cambria Math" panose="02040503050406030204" pitchFamily="18" charset="0"/>
                            <a:cs typeface="Alatsi"/>
                            <a:sym typeface="Alatsi"/>
                          </a:rPr>
                          <m:t>𝑎</m:t>
                        </m:r>
                        <m:r>
                          <a:rPr lang="sr-Latn-BA" sz="2800" b="0" i="1" smtClean="0">
                            <a:solidFill>
                              <a:srgbClr val="29231E"/>
                            </a:solidFill>
                            <a:latin typeface="Cambria Math" panose="02040503050406030204" pitchFamily="18" charset="0"/>
                            <a:cs typeface="Alatsi"/>
                            <a:sym typeface="Alatsi"/>
                          </a:rPr>
                          <m:t>+</m:t>
                        </m:r>
                        <m:r>
                          <a:rPr lang="sr-Latn-BA" sz="2800" b="0" i="1" smtClean="0">
                            <a:solidFill>
                              <a:srgbClr val="29231E"/>
                            </a:solidFill>
                            <a:latin typeface="Cambria Math" panose="02040503050406030204" pitchFamily="18" charset="0"/>
                            <a:cs typeface="Alatsi"/>
                            <a:sym typeface="Alatsi"/>
                          </a:rPr>
                          <m:t>𝑏</m:t>
                        </m:r>
                        <m:r>
                          <a:rPr lang="sr-Latn-BA" sz="2800" b="0" i="1" smtClean="0">
                            <a:solidFill>
                              <a:srgbClr val="29231E"/>
                            </a:solidFill>
                            <a:latin typeface="Cambria Math" panose="02040503050406030204" pitchFamily="18" charset="0"/>
                            <a:cs typeface="Alatsi"/>
                            <a:sym typeface="Alatsi"/>
                          </a:rPr>
                          <m:t>)</m:t>
                        </m:r>
                      </m:e>
                      <m:sup>
                        <m:r>
                          <a:rPr lang="sr-Latn-BA" sz="2800" b="0" i="1" smtClean="0">
                            <a:solidFill>
                              <a:srgbClr val="29231E"/>
                            </a:solidFill>
                            <a:latin typeface="Cambria Math" panose="02040503050406030204" pitchFamily="18" charset="0"/>
                            <a:cs typeface="Alatsi"/>
                            <a:sym typeface="Alatsi"/>
                          </a:rPr>
                          <m:t>𝑛</m:t>
                        </m:r>
                      </m:sup>
                    </m:sSup>
                    <m:r>
                      <a:rPr lang="sr-Latn-BA" sz="2800" b="0" i="1" smtClean="0">
                        <a:solidFill>
                          <a:srgbClr val="29231E"/>
                        </a:solidFill>
                        <a:latin typeface="Cambria Math" panose="02040503050406030204" pitchFamily="18" charset="0"/>
                        <a:cs typeface="Alatsi"/>
                        <a:sym typeface="Alatsi"/>
                      </a:rPr>
                      <m:t>.</m:t>
                    </m:r>
                  </m:oMath>
                </a14:m>
                <a:endParaRPr lang="en-US" sz="2800" dirty="0">
                  <a:solidFill>
                    <a:srgbClr val="29231E"/>
                  </a:solidFill>
                  <a:latin typeface="Alatsi"/>
                  <a:ea typeface="Alatsi"/>
                  <a:cs typeface="Alatsi"/>
                  <a:sym typeface="Alatsi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800" b="0" i="0" u="none" strike="noStrike" cap="none" dirty="0">
                  <a:solidFill>
                    <a:srgbClr val="29231E"/>
                  </a:solidFill>
                  <a:latin typeface="Alatsi"/>
                  <a:ea typeface="Alatsi"/>
                  <a:cs typeface="Alatsi"/>
                  <a:sym typeface="Alatsi"/>
                </a:endParaRPr>
              </a:p>
            </p:txBody>
          </p:sp>
        </mc:Choice>
        <mc:Fallback>
          <p:sp>
            <p:nvSpPr>
              <p:cNvPr id="96" name="Google Shape;96;p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2741" y="6109053"/>
                <a:ext cx="6932407" cy="2154436"/>
              </a:xfrm>
              <a:prstGeom prst="rect">
                <a:avLst/>
              </a:prstGeom>
              <a:blipFill>
                <a:blip r:embed="rId4"/>
                <a:stretch>
                  <a:fillRect l="-3166" t="-5085" r="-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Google Shape;97;p11"/>
          <p:cNvSpPr txBox="1"/>
          <p:nvPr/>
        </p:nvSpPr>
        <p:spPr>
          <a:xfrm>
            <a:off x="3105694" y="3947787"/>
            <a:ext cx="3682494" cy="1191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sz="36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Algebarska interpretacija: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29231E"/>
              </a:solidFill>
            </a:endParaRPr>
          </a:p>
        </p:txBody>
      </p:sp>
      <p:sp>
        <p:nvSpPr>
          <p:cNvPr id="26" name="Google Shape;97;p11">
            <a:extLst>
              <a:ext uri="{FF2B5EF4-FFF2-40B4-BE49-F238E27FC236}">
                <a16:creationId xmlns:a16="http://schemas.microsoft.com/office/drawing/2014/main" id="{2B885C0B-C652-4FA6-AA49-31DA07D18CBF}"/>
              </a:ext>
            </a:extLst>
          </p:cNvPr>
          <p:cNvSpPr txBox="1"/>
          <p:nvPr/>
        </p:nvSpPr>
        <p:spPr>
          <a:xfrm>
            <a:off x="10977204" y="3985128"/>
            <a:ext cx="4560971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sz="36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Kombinatorska interpretacija:</a:t>
            </a:r>
            <a:endParaRPr lang="en-US" dirty="0">
              <a:solidFill>
                <a:srgbClr val="29231E"/>
              </a:solidFill>
            </a:endParaRPr>
          </a:p>
        </p:txBody>
      </p:sp>
      <p:sp>
        <p:nvSpPr>
          <p:cNvPr id="27" name="Google Shape;96;p11">
            <a:extLst>
              <a:ext uri="{FF2B5EF4-FFF2-40B4-BE49-F238E27FC236}">
                <a16:creationId xmlns:a16="http://schemas.microsoft.com/office/drawing/2014/main" id="{6E05CD6F-56A2-4235-8338-C73DF0F49BD8}"/>
              </a:ext>
            </a:extLst>
          </p:cNvPr>
          <p:cNvSpPr txBox="1"/>
          <p:nvPr/>
        </p:nvSpPr>
        <p:spPr>
          <a:xfrm>
            <a:off x="9875550" y="5875000"/>
            <a:ext cx="7386337" cy="215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 druge strane, u kombinatorici, binomni koeficijent izražava broj mogućih podskupova veličine k koje možemo izabrati iz skupa veličine n. To je ključna formula u problemima koji uključuju izbor bez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ponavljanja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8237045"/>
      </p:ext>
    </p:extLst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11"/>
          <p:cNvCxnSpPr/>
          <p:nvPr/>
        </p:nvCxnSpPr>
        <p:spPr>
          <a:xfrm>
            <a:off x="1028700" y="2909924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" name="Google Shape;94;p11"/>
          <p:cNvSpPr txBox="1"/>
          <p:nvPr/>
        </p:nvSpPr>
        <p:spPr>
          <a:xfrm>
            <a:off x="492535" y="1384186"/>
            <a:ext cx="17259300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Primer </a:t>
            </a:r>
            <a:r>
              <a:rPr lang="en-US" sz="5600" b="0" i="0" u="none" strike="noStrike" cap="none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kombinatorike</a:t>
            </a:r>
            <a:r>
              <a:rPr lang="en-US" sz="56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5600" b="0" i="0" u="none" strike="noStrike" cap="none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sa</a:t>
            </a:r>
            <a:r>
              <a:rPr lang="en-US" sz="56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5600" b="0" i="0" u="none" strike="noStrike" cap="none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binomnim</a:t>
            </a:r>
            <a:r>
              <a:rPr lang="en-US" sz="56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5600" b="0" i="0" u="none" strike="noStrike" cap="none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koeficijentima</a:t>
            </a:r>
            <a:endParaRPr lang="en-US" sz="5600" b="0" i="0" u="none" strike="noStrike" cap="none" dirty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5600" b="0" i="0" u="none" strike="noStrike" cap="none" dirty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Google Shape;96;p11"/>
              <p:cNvSpPr txBox="1"/>
              <p:nvPr/>
            </p:nvSpPr>
            <p:spPr>
              <a:xfrm>
                <a:off x="2033951" y="5370309"/>
                <a:ext cx="5749939" cy="35325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lvl="0"/>
                <a:r>
                  <a:rPr lang="en-US" sz="2800" dirty="0" err="1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Posmatrajmo</a:t>
                </a:r>
                <a:r>
                  <a:rPr lang="en-US" sz="2800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 </a:t>
                </a:r>
                <a:r>
                  <a:rPr lang="en-US" sz="2800" dirty="0" err="1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skup</a:t>
                </a:r>
                <a:r>
                  <a:rPr lang="sr-Latn-BA" sz="2800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 </a:t>
                </a:r>
                <a:r>
                  <a:rPr lang="en-US" sz="2800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𝑆</a:t>
                </a:r>
                <a:r>
                  <a:rPr lang="sr-Latn-BA" sz="2800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 </a:t>
                </a:r>
                <a:r>
                  <a:rPr lang="en-US" sz="2800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=</a:t>
                </a:r>
                <a:r>
                  <a:rPr lang="sr-Latn-BA" sz="2800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 </a:t>
                </a:r>
                <a:r>
                  <a:rPr lang="en-US" sz="2800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{𝑎,</a:t>
                </a:r>
                <a:r>
                  <a:rPr lang="sr-Latn-BA" sz="2800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 </a:t>
                </a:r>
                <a:r>
                  <a:rPr lang="en-US" sz="2800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𝑏,</a:t>
                </a:r>
                <a:r>
                  <a:rPr lang="sr-Latn-BA" sz="2800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 </a:t>
                </a:r>
                <a:r>
                  <a:rPr lang="en-US" sz="2800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𝑐,</a:t>
                </a:r>
                <a:r>
                  <a:rPr lang="sr-Latn-BA" sz="2800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 </a:t>
                </a:r>
                <a:r>
                  <a:rPr lang="en-US" sz="2800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𝑑}</a:t>
                </a:r>
                <a:endParaRPr lang="sr-Latn-BA" sz="2800" dirty="0">
                  <a:solidFill>
                    <a:srgbClr val="29231E"/>
                  </a:solidFill>
                  <a:latin typeface="Alatsi"/>
                  <a:ea typeface="Alatsi"/>
                  <a:cs typeface="Alatsi"/>
                  <a:sym typeface="Alatsi"/>
                </a:endParaRPr>
              </a:p>
              <a:p>
                <a:pPr lvl="0"/>
                <a:endParaRPr lang="sr-Latn-BA" sz="2800" dirty="0">
                  <a:solidFill>
                    <a:srgbClr val="29231E"/>
                  </a:solidFill>
                  <a:latin typeface="Alatsi"/>
                  <a:ea typeface="Alatsi"/>
                  <a:cs typeface="Alatsi"/>
                  <a:sym typeface="Alatsi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r>
                  <a:rPr lang="sr-Latn-BA" sz="2800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Ukoliko biramo 2 elementa iz ovog skupa , dobijamo sledećih 6 kombinacija:  {a, b}, {a, c}, {a, d}, {b, c}, {b, d}, {c, d}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r>
                  <a:rPr lang="sr-Latn-BA" sz="2800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Ovo je u skladu sa binomnim koeficijentom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u="none" strike="noStrike" cap="none" smtClean="0">
                            <a:solidFill>
                              <a:srgbClr val="29231E"/>
                            </a:solidFill>
                            <a:latin typeface="Cambria Math" panose="02040503050406030204" pitchFamily="18" charset="0"/>
                            <a:cs typeface="Alatsi"/>
                            <a:sym typeface="Alatsi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800" b="0" i="1" u="none" strike="noStrike" cap="none" smtClean="0">
                                <a:solidFill>
                                  <a:srgbClr val="29231E"/>
                                </a:solidFill>
                                <a:latin typeface="Cambria Math" panose="02040503050406030204" pitchFamily="18" charset="0"/>
                                <a:cs typeface="Alatsi"/>
                                <a:sym typeface="Alatsi"/>
                              </a:rPr>
                            </m:ctrlPr>
                          </m:fPr>
                          <m:num>
                            <m:r>
                              <a:rPr lang="sr-Latn-BA" sz="2800" b="0" i="1" u="none" strike="noStrike" cap="none" smtClean="0">
                                <a:solidFill>
                                  <a:srgbClr val="29231E"/>
                                </a:solidFill>
                                <a:latin typeface="Cambria Math" panose="02040503050406030204" pitchFamily="18" charset="0"/>
                                <a:cs typeface="Alatsi"/>
                                <a:sym typeface="Alatsi"/>
                              </a:rPr>
                              <m:t>4</m:t>
                            </m:r>
                          </m:num>
                          <m:den>
                            <m:r>
                              <a:rPr lang="sr-Latn-BA" sz="2800" b="0" i="1" u="none" strike="noStrike" cap="none" smtClean="0">
                                <a:solidFill>
                                  <a:srgbClr val="29231E"/>
                                </a:solidFill>
                                <a:latin typeface="Cambria Math" panose="02040503050406030204" pitchFamily="18" charset="0"/>
                                <a:cs typeface="Alatsi"/>
                                <a:sym typeface="Alatsi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sr-Latn-BA" sz="2800" b="0" i="1" u="none" strike="noStrike" cap="none" smtClean="0">
                        <a:solidFill>
                          <a:srgbClr val="29231E"/>
                        </a:solidFill>
                        <a:latin typeface="Cambria Math" panose="02040503050406030204" pitchFamily="18" charset="0"/>
                        <a:cs typeface="Alatsi"/>
                        <a:sym typeface="Alatsi"/>
                      </a:rPr>
                      <m:t>=6</m:t>
                    </m:r>
                  </m:oMath>
                </a14:m>
                <a:endParaRPr lang="sr-Latn-BA" sz="2800" dirty="0">
                  <a:solidFill>
                    <a:srgbClr val="29231E"/>
                  </a:solidFill>
                  <a:latin typeface="Alatsi"/>
                  <a:ea typeface="Alatsi"/>
                  <a:cs typeface="Alatsi"/>
                  <a:sym typeface="Alatsi"/>
                </a:endParaRPr>
              </a:p>
            </p:txBody>
          </p:sp>
        </mc:Choice>
        <mc:Fallback>
          <p:sp>
            <p:nvSpPr>
              <p:cNvPr id="96" name="Google Shape;96;p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951" y="5370309"/>
                <a:ext cx="5749939" cy="3532505"/>
              </a:xfrm>
              <a:prstGeom prst="rect">
                <a:avLst/>
              </a:prstGeom>
              <a:blipFill>
                <a:blip r:embed="rId4"/>
                <a:stretch>
                  <a:fillRect l="-3818" t="-3454" r="-4878" b="-39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Google Shape;97;p11"/>
          <p:cNvSpPr txBox="1"/>
          <p:nvPr/>
        </p:nvSpPr>
        <p:spPr>
          <a:xfrm>
            <a:off x="2791597" y="4298130"/>
            <a:ext cx="3682494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sz="36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Primer:</a:t>
            </a:r>
            <a:endParaRPr lang="en-US" dirty="0">
              <a:solidFill>
                <a:srgbClr val="29231E"/>
              </a:solidFill>
            </a:endParaRPr>
          </a:p>
        </p:txBody>
      </p:sp>
      <p:sp>
        <p:nvSpPr>
          <p:cNvPr id="26" name="Google Shape;97;p11">
            <a:extLst>
              <a:ext uri="{FF2B5EF4-FFF2-40B4-BE49-F238E27FC236}">
                <a16:creationId xmlns:a16="http://schemas.microsoft.com/office/drawing/2014/main" id="{2B885C0B-C652-4FA6-AA49-31DA07D18CBF}"/>
              </a:ext>
            </a:extLst>
          </p:cNvPr>
          <p:cNvSpPr txBox="1"/>
          <p:nvPr/>
        </p:nvSpPr>
        <p:spPr>
          <a:xfrm>
            <a:off x="11185749" y="4298130"/>
            <a:ext cx="3682494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sz="36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Zaključak:</a:t>
            </a:r>
            <a:endParaRPr lang="en-US" dirty="0">
              <a:solidFill>
                <a:srgbClr val="29231E"/>
              </a:solidFill>
            </a:endParaRPr>
          </a:p>
        </p:txBody>
      </p:sp>
      <p:sp>
        <p:nvSpPr>
          <p:cNvPr id="27" name="Google Shape;96;p11">
            <a:extLst>
              <a:ext uri="{FF2B5EF4-FFF2-40B4-BE49-F238E27FC236}">
                <a16:creationId xmlns:a16="http://schemas.microsoft.com/office/drawing/2014/main" id="{6E05CD6F-56A2-4235-8338-C73DF0F49BD8}"/>
              </a:ext>
            </a:extLst>
          </p:cNvPr>
          <p:cNvSpPr txBox="1"/>
          <p:nvPr/>
        </p:nvSpPr>
        <p:spPr>
          <a:xfrm>
            <a:off x="10584307" y="5790560"/>
            <a:ext cx="5749940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Binomni koeficijenti olakšavaju brojanje kombinacija i omogućavaju primenu u širim matematičkim problemima. </a:t>
            </a:r>
            <a:endParaRPr lang="en-US" sz="2800" b="0" i="0" u="none" strike="noStrike" cap="none" dirty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</p:spTree>
    <p:extLst>
      <p:ext uri="{BB962C8B-B14F-4D97-AF65-F5344CB8AC3E}">
        <p14:creationId xmlns:p14="http://schemas.microsoft.com/office/powerpoint/2010/main" val="1313263532"/>
      </p:ext>
    </p:extLst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11"/>
          <p:cNvCxnSpPr/>
          <p:nvPr/>
        </p:nvCxnSpPr>
        <p:spPr>
          <a:xfrm>
            <a:off x="1028700" y="2909924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" name="Google Shape;94;p11"/>
          <p:cNvSpPr txBox="1"/>
          <p:nvPr/>
        </p:nvSpPr>
        <p:spPr>
          <a:xfrm>
            <a:off x="2869947" y="1230521"/>
            <a:ext cx="11949399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0" i="0" u="none" strike="noStrike" cap="none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Paskalov</a:t>
            </a:r>
            <a:r>
              <a:rPr lang="en-US" sz="56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5600" b="0" i="0" u="none" strike="noStrike" cap="none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identitet</a:t>
            </a:r>
            <a:r>
              <a:rPr lang="en-US" sz="56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5600" b="0" i="0" u="none" strike="noStrike" cap="none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</a:t>
            </a:r>
            <a:r>
              <a:rPr lang="en-US" sz="56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5600" b="0" i="0" u="none" strike="noStrike" cap="none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trougao</a:t>
            </a:r>
            <a:endParaRPr lang="en-US" sz="5600" b="0" i="0" u="none" strike="noStrike" cap="none" dirty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5600" b="0" i="0" u="none" strike="noStrike" cap="none" dirty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  <p:sp>
        <p:nvSpPr>
          <p:cNvPr id="96" name="Google Shape;96;p11"/>
          <p:cNvSpPr txBox="1"/>
          <p:nvPr/>
        </p:nvSpPr>
        <p:spPr>
          <a:xfrm>
            <a:off x="570913" y="5675749"/>
            <a:ext cx="5749939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Ovaj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identitet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nam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omogućava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da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binomni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koeficijent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izrazimo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kao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zbir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dva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binomna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koeficijenta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manjeg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reda</a:t>
            </a:r>
            <a:r>
              <a:rPr lang="en-US" sz="28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.</a:t>
            </a:r>
          </a:p>
        </p:txBody>
      </p:sp>
      <p:sp>
        <p:nvSpPr>
          <p:cNvPr id="97" name="Google Shape;97;p11"/>
          <p:cNvSpPr txBox="1"/>
          <p:nvPr/>
        </p:nvSpPr>
        <p:spPr>
          <a:xfrm>
            <a:off x="992780" y="4328097"/>
            <a:ext cx="410173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sz="36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Paskalov identitet:</a:t>
            </a:r>
            <a:endParaRPr lang="en-US" dirty="0">
              <a:solidFill>
                <a:srgbClr val="29231E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Google Shape;96;p11">
                <a:extLst>
                  <a:ext uri="{FF2B5EF4-FFF2-40B4-BE49-F238E27FC236}">
                    <a16:creationId xmlns:a16="http://schemas.microsoft.com/office/drawing/2014/main" id="{31E3B852-BB89-4B05-A9CC-53945BCD40F4}"/>
                  </a:ext>
                </a:extLst>
              </p:cNvPr>
              <p:cNvSpPr txBox="1"/>
              <p:nvPr/>
            </p:nvSpPr>
            <p:spPr>
              <a:xfrm>
                <a:off x="7328815" y="5975677"/>
                <a:ext cx="3408299" cy="6448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u="none" strike="noStrike" cap="none" smtClean="0">
                            <a:solidFill>
                              <a:srgbClr val="29231E"/>
                            </a:solidFill>
                            <a:latin typeface="Cambria Math" panose="02040503050406030204" pitchFamily="18" charset="0"/>
                            <a:cs typeface="Alatsi"/>
                            <a:sym typeface="Alats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b="0" i="1" u="none" strike="noStrike" cap="none" smtClean="0">
                                <a:solidFill>
                                  <a:srgbClr val="29231E"/>
                                </a:solidFill>
                                <a:latin typeface="Cambria Math" panose="02040503050406030204" pitchFamily="18" charset="0"/>
                                <a:cs typeface="Alatsi"/>
                                <a:sym typeface="Alatsi"/>
                              </a:rPr>
                            </m:ctrlPr>
                          </m:fPr>
                          <m:num>
                            <m:r>
                              <a:rPr lang="sr-Latn-BA" sz="2800" b="0" i="1" u="none" strike="noStrike" cap="none" smtClean="0">
                                <a:solidFill>
                                  <a:srgbClr val="29231E"/>
                                </a:solidFill>
                                <a:latin typeface="Cambria Math" panose="02040503050406030204" pitchFamily="18" charset="0"/>
                                <a:cs typeface="Alatsi"/>
                                <a:sym typeface="Alatsi"/>
                              </a:rPr>
                              <m:t>𝑛</m:t>
                            </m:r>
                          </m:num>
                          <m:den>
                            <m:r>
                              <a:rPr lang="sr-Latn-BA" sz="2800" b="0" i="1" u="none" strike="noStrike" cap="none" smtClean="0">
                                <a:solidFill>
                                  <a:srgbClr val="29231E"/>
                                </a:solidFill>
                                <a:latin typeface="Cambria Math" panose="02040503050406030204" pitchFamily="18" charset="0"/>
                                <a:cs typeface="Alatsi"/>
                                <a:sym typeface="Alatsi"/>
                              </a:rPr>
                              <m:t>𝑚</m:t>
                            </m:r>
                          </m:den>
                        </m:f>
                      </m:e>
                    </m:d>
                    <m:r>
                      <a:rPr lang="sr-Latn-BA" sz="2800" b="0" i="0" u="none" strike="noStrike" cap="none" smtClean="0">
                        <a:solidFill>
                          <a:srgbClr val="29231E"/>
                        </a:solidFill>
                        <a:latin typeface="Cambria Math" panose="02040503050406030204" pitchFamily="18" charset="0"/>
                        <a:cs typeface="Alatsi"/>
                        <a:sym typeface="Alatsi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solidFill>
                              <a:srgbClr val="29231E"/>
                            </a:solidFill>
                            <a:latin typeface="Cambria Math" panose="02040503050406030204" pitchFamily="18" charset="0"/>
                            <a:cs typeface="Alatsi"/>
                            <a:sym typeface="Alats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rgbClr val="29231E"/>
                                </a:solidFill>
                                <a:latin typeface="Cambria Math" panose="02040503050406030204" pitchFamily="18" charset="0"/>
                                <a:cs typeface="Alatsi"/>
                                <a:sym typeface="Alatsi"/>
                              </a:rPr>
                            </m:ctrlPr>
                          </m:fPr>
                          <m:num>
                            <m:r>
                              <a:rPr lang="sr-Latn-BA" sz="2800" i="1">
                                <a:solidFill>
                                  <a:srgbClr val="29231E"/>
                                </a:solidFill>
                                <a:latin typeface="Cambria Math" panose="02040503050406030204" pitchFamily="18" charset="0"/>
                                <a:cs typeface="Alatsi"/>
                                <a:sym typeface="Alatsi"/>
                              </a:rPr>
                              <m:t>𝑛</m:t>
                            </m:r>
                            <m:r>
                              <a:rPr lang="sr-Latn-BA" sz="2800" b="0" i="1" smtClean="0">
                                <a:solidFill>
                                  <a:srgbClr val="29231E"/>
                                </a:solidFill>
                                <a:latin typeface="Cambria Math" panose="02040503050406030204" pitchFamily="18" charset="0"/>
                                <a:cs typeface="Alatsi"/>
                                <a:sym typeface="Alatsi"/>
                              </a:rPr>
                              <m:t>−1</m:t>
                            </m:r>
                          </m:num>
                          <m:den>
                            <m:r>
                              <a:rPr lang="sr-Latn-BA" sz="2800" i="1">
                                <a:solidFill>
                                  <a:srgbClr val="29231E"/>
                                </a:solidFill>
                                <a:latin typeface="Cambria Math" panose="02040503050406030204" pitchFamily="18" charset="0"/>
                                <a:cs typeface="Alatsi"/>
                                <a:sym typeface="Alatsi"/>
                              </a:rPr>
                              <m:t>𝑚</m:t>
                            </m:r>
                          </m:den>
                        </m:f>
                      </m:e>
                    </m:d>
                  </m:oMath>
                </a14:m>
                <a:r>
                  <a:rPr lang="sr-Latn-BA" sz="2800" b="0" i="0" u="none" strike="noStrike" cap="none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 +</a:t>
                </a:r>
                <a:r>
                  <a:rPr lang="sr-Latn-BA" sz="2800" dirty="0">
                    <a:solidFill>
                      <a:srgbClr val="29231E"/>
                    </a:solidFill>
                    <a:ea typeface="Alatsi"/>
                    <a:cs typeface="Alatsi"/>
                    <a:sym typeface="Alatsi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solidFill>
                              <a:srgbClr val="29231E"/>
                            </a:solidFill>
                            <a:latin typeface="Cambria Math" panose="02040503050406030204" pitchFamily="18" charset="0"/>
                            <a:cs typeface="Alatsi"/>
                            <a:sym typeface="Alats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rgbClr val="29231E"/>
                                </a:solidFill>
                                <a:latin typeface="Cambria Math" panose="02040503050406030204" pitchFamily="18" charset="0"/>
                                <a:cs typeface="Alatsi"/>
                                <a:sym typeface="Alatsi"/>
                              </a:rPr>
                            </m:ctrlPr>
                          </m:fPr>
                          <m:num>
                            <m:r>
                              <a:rPr lang="sr-Latn-BA" sz="2800" i="1">
                                <a:solidFill>
                                  <a:srgbClr val="29231E"/>
                                </a:solidFill>
                                <a:latin typeface="Cambria Math" panose="02040503050406030204" pitchFamily="18" charset="0"/>
                                <a:cs typeface="Alatsi"/>
                                <a:sym typeface="Alatsi"/>
                              </a:rPr>
                              <m:t>𝑛</m:t>
                            </m:r>
                            <m:r>
                              <a:rPr lang="sr-Latn-BA" sz="2800" b="0" i="1" smtClean="0">
                                <a:solidFill>
                                  <a:srgbClr val="29231E"/>
                                </a:solidFill>
                                <a:latin typeface="Cambria Math" panose="02040503050406030204" pitchFamily="18" charset="0"/>
                                <a:cs typeface="Alatsi"/>
                                <a:sym typeface="Alatsi"/>
                              </a:rPr>
                              <m:t>−1</m:t>
                            </m:r>
                          </m:num>
                          <m:den>
                            <m:r>
                              <a:rPr lang="sr-Latn-BA" sz="2800" i="1">
                                <a:solidFill>
                                  <a:srgbClr val="29231E"/>
                                </a:solidFill>
                                <a:latin typeface="Cambria Math" panose="02040503050406030204" pitchFamily="18" charset="0"/>
                                <a:cs typeface="Alatsi"/>
                                <a:sym typeface="Alatsi"/>
                              </a:rPr>
                              <m:t>𝑚</m:t>
                            </m:r>
                            <m:r>
                              <a:rPr lang="sr-Latn-BA" sz="2800" b="0" i="1" smtClean="0">
                                <a:solidFill>
                                  <a:srgbClr val="29231E"/>
                                </a:solidFill>
                                <a:latin typeface="Cambria Math" panose="02040503050406030204" pitchFamily="18" charset="0"/>
                                <a:cs typeface="Alatsi"/>
                                <a:sym typeface="Alatsi"/>
                              </a:rPr>
                              <m:t>−1</m:t>
                            </m:r>
                          </m:den>
                        </m:f>
                      </m:e>
                    </m:d>
                  </m:oMath>
                </a14:m>
                <a:endParaRPr lang="en-US" sz="2800" b="0" i="0" u="none" strike="noStrike" cap="none" dirty="0">
                  <a:solidFill>
                    <a:srgbClr val="29231E"/>
                  </a:solidFill>
                  <a:latin typeface="Alatsi"/>
                  <a:ea typeface="Alatsi"/>
                  <a:cs typeface="Alatsi"/>
                  <a:sym typeface="Alatsi"/>
                </a:endParaRPr>
              </a:p>
            </p:txBody>
          </p:sp>
        </mc:Choice>
        <mc:Fallback>
          <p:sp>
            <p:nvSpPr>
              <p:cNvPr id="22" name="Google Shape;96;p11">
                <a:extLst>
                  <a:ext uri="{FF2B5EF4-FFF2-40B4-BE49-F238E27FC236}">
                    <a16:creationId xmlns:a16="http://schemas.microsoft.com/office/drawing/2014/main" id="{31E3B852-BB89-4B05-A9CC-53945BCD4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815" y="5975677"/>
                <a:ext cx="3408299" cy="644857"/>
              </a:xfrm>
              <a:prstGeom prst="rect">
                <a:avLst/>
              </a:prstGeom>
              <a:blipFill>
                <a:blip r:embed="rId4"/>
                <a:stretch>
                  <a:fillRect b="-169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Google Shape;97;p11">
            <a:extLst>
              <a:ext uri="{FF2B5EF4-FFF2-40B4-BE49-F238E27FC236}">
                <a16:creationId xmlns:a16="http://schemas.microsoft.com/office/drawing/2014/main" id="{084449E3-247B-48A1-BC72-413AF67C4D82}"/>
              </a:ext>
            </a:extLst>
          </p:cNvPr>
          <p:cNvSpPr txBox="1"/>
          <p:nvPr/>
        </p:nvSpPr>
        <p:spPr>
          <a:xfrm>
            <a:off x="7155800" y="4328097"/>
            <a:ext cx="3682494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sz="36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Formula:</a:t>
            </a:r>
            <a:endParaRPr lang="en-US" dirty="0">
              <a:solidFill>
                <a:srgbClr val="29231E"/>
              </a:solidFill>
            </a:endParaRPr>
          </a:p>
        </p:txBody>
      </p:sp>
      <p:sp>
        <p:nvSpPr>
          <p:cNvPr id="26" name="Google Shape;97;p11">
            <a:extLst>
              <a:ext uri="{FF2B5EF4-FFF2-40B4-BE49-F238E27FC236}">
                <a16:creationId xmlns:a16="http://schemas.microsoft.com/office/drawing/2014/main" id="{2B885C0B-C652-4FA6-AA49-31DA07D18CBF}"/>
              </a:ext>
            </a:extLst>
          </p:cNvPr>
          <p:cNvSpPr txBox="1"/>
          <p:nvPr/>
        </p:nvSpPr>
        <p:spPr>
          <a:xfrm>
            <a:off x="12799569" y="4328097"/>
            <a:ext cx="3682494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sz="36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Paskalov trougao:</a:t>
            </a:r>
            <a:endParaRPr lang="en-US" dirty="0">
              <a:solidFill>
                <a:srgbClr val="29231E"/>
              </a:solidFill>
            </a:endParaRPr>
          </a:p>
        </p:txBody>
      </p:sp>
      <p:sp>
        <p:nvSpPr>
          <p:cNvPr id="27" name="Google Shape;96;p11">
            <a:extLst>
              <a:ext uri="{FF2B5EF4-FFF2-40B4-BE49-F238E27FC236}">
                <a16:creationId xmlns:a16="http://schemas.microsoft.com/office/drawing/2014/main" id="{6E05CD6F-56A2-4235-8338-C73DF0F49BD8}"/>
              </a:ext>
            </a:extLst>
          </p:cNvPr>
          <p:cNvSpPr txBox="1"/>
          <p:nvPr/>
        </p:nvSpPr>
        <p:spPr>
          <a:xfrm>
            <a:off x="12136968" y="5466491"/>
            <a:ext cx="5749940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Kada postavimo binomne koeficijente u trougao, svaki broj u trouglu predstavlja zbir dva susedna broja iz prethodnog reda. To čini osnovu za gradnju trougla sa jednostavnim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pravilom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5052678"/>
      </p:ext>
    </p:extLst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11"/>
          <p:cNvCxnSpPr/>
          <p:nvPr/>
        </p:nvCxnSpPr>
        <p:spPr>
          <a:xfrm>
            <a:off x="1028700" y="2909924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" name="Google Shape;94;p11"/>
          <p:cNvSpPr txBox="1"/>
          <p:nvPr/>
        </p:nvSpPr>
        <p:spPr>
          <a:xfrm>
            <a:off x="492535" y="1384186"/>
            <a:ext cx="17259300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0" i="0" u="none" strike="noStrike" cap="none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Osobine</a:t>
            </a:r>
            <a:r>
              <a:rPr lang="en-US" sz="56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5600" b="0" i="0" u="none" strike="noStrike" cap="none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binomnog</a:t>
            </a:r>
            <a:r>
              <a:rPr lang="en-US" sz="56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5600" b="0" i="0" u="none" strike="noStrike" cap="none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koeficijenta</a:t>
            </a:r>
            <a:endParaRPr lang="en-US" sz="5600" b="0" i="0" u="none" strike="noStrike" cap="none" dirty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5600" b="0" i="0" u="none" strike="noStrike" cap="none" dirty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Google Shape;96;p11"/>
              <p:cNvSpPr txBox="1"/>
              <p:nvPr/>
            </p:nvSpPr>
            <p:spPr>
              <a:xfrm>
                <a:off x="1782854" y="5143500"/>
                <a:ext cx="7436620" cy="30950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lvl="0"/>
                <a:endParaRPr lang="sr-Latn-BA" sz="2800" dirty="0">
                  <a:solidFill>
                    <a:srgbClr val="29231E"/>
                  </a:solidFill>
                  <a:latin typeface="Alatsi"/>
                  <a:ea typeface="Alatsi"/>
                  <a:cs typeface="Alatsi"/>
                  <a:sym typeface="Alatsi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u="none" strike="noStrike" cap="none" smtClean="0">
                            <a:solidFill>
                              <a:srgbClr val="29231E"/>
                            </a:solidFill>
                            <a:latin typeface="Cambria Math" panose="02040503050406030204" pitchFamily="18" charset="0"/>
                            <a:cs typeface="Alatsi"/>
                            <a:sym typeface="Alatsi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800" b="0" i="1" u="none" strike="noStrike" cap="none" smtClean="0">
                                <a:solidFill>
                                  <a:srgbClr val="29231E"/>
                                </a:solidFill>
                                <a:latin typeface="Cambria Math" panose="02040503050406030204" pitchFamily="18" charset="0"/>
                                <a:cs typeface="Alatsi"/>
                                <a:sym typeface="Alatsi"/>
                              </a:rPr>
                            </m:ctrlPr>
                          </m:fPr>
                          <m:num>
                            <m:r>
                              <a:rPr lang="sr-Latn-BA" sz="2800" b="0" i="1" u="none" strike="noStrike" cap="none" smtClean="0">
                                <a:solidFill>
                                  <a:srgbClr val="29231E"/>
                                </a:solidFill>
                                <a:latin typeface="Cambria Math" panose="02040503050406030204" pitchFamily="18" charset="0"/>
                                <a:cs typeface="Alatsi"/>
                                <a:sym typeface="Alatsi"/>
                              </a:rPr>
                              <m:t>𝑛</m:t>
                            </m:r>
                          </m:num>
                          <m:den>
                            <m:r>
                              <a:rPr lang="sr-Latn-BA" sz="2800" b="0" i="1" u="none" strike="noStrike" cap="none" smtClean="0">
                                <a:solidFill>
                                  <a:srgbClr val="29231E"/>
                                </a:solidFill>
                                <a:latin typeface="Cambria Math" panose="02040503050406030204" pitchFamily="18" charset="0"/>
                                <a:cs typeface="Alatsi"/>
                                <a:sym typeface="Alatsi"/>
                              </a:rPr>
                              <m:t>0</m:t>
                            </m:r>
                          </m:den>
                        </m:f>
                      </m:e>
                    </m:d>
                    <m:r>
                      <a:rPr lang="sr-Latn-BA" sz="2800" b="0" i="1" u="none" strike="noStrike" cap="none" smtClean="0">
                        <a:solidFill>
                          <a:srgbClr val="29231E"/>
                        </a:solidFill>
                        <a:latin typeface="Cambria Math" panose="02040503050406030204" pitchFamily="18" charset="0"/>
                        <a:cs typeface="Alatsi"/>
                        <a:sym typeface="Alatsi"/>
                      </a:rPr>
                      <m:t>=</m:t>
                    </m:r>
                    <m:r>
                      <a:rPr lang="sr-Latn-BA" sz="2800" b="0" i="1" u="none" strike="noStrike" cap="none" smtClean="0">
                        <a:solidFill>
                          <a:srgbClr val="29231E"/>
                        </a:solidFill>
                        <a:latin typeface="Cambria Math" panose="02040503050406030204" pitchFamily="18" charset="0"/>
                        <a:cs typeface="Alatsi"/>
                        <a:sym typeface="Alatsi"/>
                      </a:rPr>
                      <m:t>1</m:t>
                    </m:r>
                  </m:oMath>
                </a14:m>
                <a:r>
                  <a:rPr lang="sr-Latn-BA" sz="2800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 i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solidFill>
                              <a:srgbClr val="29231E"/>
                            </a:solidFill>
                            <a:latin typeface="Cambria Math" panose="02040503050406030204" pitchFamily="18" charset="0"/>
                            <a:cs typeface="Alatsi"/>
                            <a:sym typeface="Alatsi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800" i="1">
                                <a:solidFill>
                                  <a:srgbClr val="29231E"/>
                                </a:solidFill>
                                <a:latin typeface="Cambria Math" panose="02040503050406030204" pitchFamily="18" charset="0"/>
                                <a:cs typeface="Alatsi"/>
                                <a:sym typeface="Alatsi"/>
                              </a:rPr>
                            </m:ctrlPr>
                          </m:fPr>
                          <m:num>
                            <m:r>
                              <a:rPr lang="sr-Latn-BA" sz="2800" i="1">
                                <a:solidFill>
                                  <a:srgbClr val="29231E"/>
                                </a:solidFill>
                                <a:latin typeface="Cambria Math" panose="02040503050406030204" pitchFamily="18" charset="0"/>
                                <a:cs typeface="Alatsi"/>
                                <a:sym typeface="Alatsi"/>
                              </a:rPr>
                              <m:t>𝑛</m:t>
                            </m:r>
                          </m:num>
                          <m:den>
                            <m:r>
                              <a:rPr lang="sr-Latn-BA" sz="2800" b="0" i="1" smtClean="0">
                                <a:solidFill>
                                  <a:srgbClr val="29231E"/>
                                </a:solidFill>
                                <a:latin typeface="Cambria Math" panose="02040503050406030204" pitchFamily="18" charset="0"/>
                                <a:cs typeface="Alatsi"/>
                                <a:sym typeface="Alatsi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sr-Latn-BA" sz="2800" b="0" i="1" smtClean="0">
                        <a:solidFill>
                          <a:srgbClr val="29231E"/>
                        </a:solidFill>
                        <a:latin typeface="Cambria Math" panose="02040503050406030204" pitchFamily="18" charset="0"/>
                        <a:cs typeface="Alatsi"/>
                        <a:sym typeface="Alatsi"/>
                      </a:rPr>
                      <m:t>=1</m:t>
                    </m:r>
                  </m:oMath>
                </a14:m>
                <a:r>
                  <a:rPr lang="sr-Latn-BA" sz="2800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: Prvi i poslednji koeficijenti u svakom redu Paskalovog trougla su uvek jednaki 1.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r>
                  <a:rPr lang="sr-Latn-BA" sz="2800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Suma svih koeficijenata u jednom redu je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r-Latn-BA" sz="2800" i="1" smtClean="0">
                            <a:solidFill>
                              <a:srgbClr val="29231E"/>
                            </a:solidFill>
                            <a:latin typeface="Cambria Math" panose="02040503050406030204" pitchFamily="18" charset="0"/>
                            <a:cs typeface="Alatsi"/>
                            <a:sym typeface="Alatsi"/>
                          </a:rPr>
                        </m:ctrlPr>
                      </m:sSupPr>
                      <m:e>
                        <m:r>
                          <a:rPr lang="sr-Latn-BA" sz="2800" b="0" i="1" smtClean="0">
                            <a:solidFill>
                              <a:srgbClr val="29231E"/>
                            </a:solidFill>
                            <a:latin typeface="Cambria Math" panose="02040503050406030204" pitchFamily="18" charset="0"/>
                            <a:cs typeface="Alatsi"/>
                            <a:sym typeface="Alatsi"/>
                          </a:rPr>
                          <m:t>2</m:t>
                        </m:r>
                      </m:e>
                      <m:sup>
                        <m:r>
                          <a:rPr lang="sr-Latn-BA" sz="2800" b="0" i="1" smtClean="0">
                            <a:solidFill>
                              <a:srgbClr val="29231E"/>
                            </a:solidFill>
                            <a:latin typeface="Cambria Math" panose="02040503050406030204" pitchFamily="18" charset="0"/>
                            <a:cs typeface="Alatsi"/>
                            <a:sym typeface="Alatsi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sr-Latn-BA" sz="2800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: Dakle, zbir svih binomnih koeficijenata za dato n jednako je dva na n</a:t>
                </a:r>
              </a:p>
            </p:txBody>
          </p:sp>
        </mc:Choice>
        <mc:Fallback>
          <p:sp>
            <p:nvSpPr>
              <p:cNvPr id="96" name="Google Shape;96;p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854" y="5143500"/>
                <a:ext cx="7436620" cy="3095014"/>
              </a:xfrm>
              <a:prstGeom prst="rect">
                <a:avLst/>
              </a:prstGeom>
              <a:blipFill>
                <a:blip r:embed="rId4"/>
                <a:stretch>
                  <a:fillRect l="-2705" r="-1393" b="-59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Google Shape;97;p11"/>
          <p:cNvSpPr txBox="1"/>
          <p:nvPr/>
        </p:nvSpPr>
        <p:spPr>
          <a:xfrm>
            <a:off x="3301051" y="4298130"/>
            <a:ext cx="3682494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sz="36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Osnovne osobine:</a:t>
            </a:r>
            <a:endParaRPr lang="en-US" dirty="0">
              <a:solidFill>
                <a:srgbClr val="29231E"/>
              </a:solidFill>
            </a:endParaRPr>
          </a:p>
        </p:txBody>
      </p:sp>
      <p:sp>
        <p:nvSpPr>
          <p:cNvPr id="26" name="Google Shape;97;p11">
            <a:extLst>
              <a:ext uri="{FF2B5EF4-FFF2-40B4-BE49-F238E27FC236}">
                <a16:creationId xmlns:a16="http://schemas.microsoft.com/office/drawing/2014/main" id="{2B885C0B-C652-4FA6-AA49-31DA07D18CBF}"/>
              </a:ext>
            </a:extLst>
          </p:cNvPr>
          <p:cNvSpPr txBox="1"/>
          <p:nvPr/>
        </p:nvSpPr>
        <p:spPr>
          <a:xfrm>
            <a:off x="11499261" y="4298130"/>
            <a:ext cx="3682494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sz="36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Zaključak:</a:t>
            </a:r>
            <a:endParaRPr lang="en-US" dirty="0">
              <a:solidFill>
                <a:srgbClr val="29231E"/>
              </a:solidFill>
            </a:endParaRPr>
          </a:p>
        </p:txBody>
      </p:sp>
      <p:sp>
        <p:nvSpPr>
          <p:cNvPr id="27" name="Google Shape;96;p11">
            <a:extLst>
              <a:ext uri="{FF2B5EF4-FFF2-40B4-BE49-F238E27FC236}">
                <a16:creationId xmlns:a16="http://schemas.microsoft.com/office/drawing/2014/main" id="{6E05CD6F-56A2-4235-8338-C73DF0F49BD8}"/>
              </a:ext>
            </a:extLst>
          </p:cNvPr>
          <p:cNvSpPr txBox="1"/>
          <p:nvPr/>
        </p:nvSpPr>
        <p:spPr>
          <a:xfrm>
            <a:off x="11499261" y="5620149"/>
            <a:ext cx="5749940" cy="215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Ove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osobine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pomažu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u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pojednostavljivanju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problema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u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kojima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su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potrebni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binomni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koeficijenti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.</a:t>
            </a:r>
          </a:p>
          <a:p>
            <a:pPr lvl="0"/>
            <a:endParaRPr lang="en-US" sz="2800" b="0" i="0" u="none" strike="noStrike" cap="none" dirty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</p:spTree>
    <p:extLst>
      <p:ext uri="{BB962C8B-B14F-4D97-AF65-F5344CB8AC3E}">
        <p14:creationId xmlns:p14="http://schemas.microsoft.com/office/powerpoint/2010/main" val="1230231736"/>
      </p:ext>
    </p:extLst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224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11"/>
          <p:cNvCxnSpPr/>
          <p:nvPr/>
        </p:nvCxnSpPr>
        <p:spPr>
          <a:xfrm>
            <a:off x="1028700" y="2909924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" name="Google Shape;94;p11"/>
          <p:cNvSpPr txBox="1"/>
          <p:nvPr/>
        </p:nvSpPr>
        <p:spPr>
          <a:xfrm>
            <a:off x="492535" y="1384186"/>
            <a:ext cx="17259300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0" i="0" u="none" strike="noStrike" cap="none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Binomna</a:t>
            </a:r>
            <a:r>
              <a:rPr lang="en-US" sz="56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formula</a:t>
            </a:r>
          </a:p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5600" b="0" i="0" u="none" strike="noStrike" cap="none" dirty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Google Shape;96;p11"/>
              <p:cNvSpPr txBox="1"/>
              <p:nvPr/>
            </p:nvSpPr>
            <p:spPr>
              <a:xfrm>
                <a:off x="870117" y="6259064"/>
                <a:ext cx="5306427" cy="8617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lvl="0"/>
                <a:r>
                  <a:rPr lang="sr-Latn-BA" sz="2800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Binomna formula izražava širenje binoma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r-Latn-BA" sz="2800" i="1" smtClean="0">
                            <a:solidFill>
                              <a:srgbClr val="29231E"/>
                            </a:solidFill>
                            <a:latin typeface="Cambria Math" panose="02040503050406030204" pitchFamily="18" charset="0"/>
                            <a:cs typeface="Alatsi"/>
                            <a:sym typeface="Alatsi"/>
                          </a:rPr>
                        </m:ctrlPr>
                      </m:sSupPr>
                      <m:e>
                        <m:r>
                          <a:rPr lang="sr-Latn-BA" sz="2800" b="0" i="1" smtClean="0">
                            <a:solidFill>
                              <a:srgbClr val="29231E"/>
                            </a:solidFill>
                            <a:latin typeface="Cambria Math" panose="02040503050406030204" pitchFamily="18" charset="0"/>
                            <a:cs typeface="Alatsi"/>
                            <a:sym typeface="Alatsi"/>
                          </a:rPr>
                          <m:t>(</m:t>
                        </m:r>
                        <m:r>
                          <a:rPr lang="sr-Latn-BA" sz="2800" b="0" i="1" smtClean="0">
                            <a:solidFill>
                              <a:srgbClr val="29231E"/>
                            </a:solidFill>
                            <a:latin typeface="Cambria Math" panose="02040503050406030204" pitchFamily="18" charset="0"/>
                            <a:cs typeface="Alatsi"/>
                            <a:sym typeface="Alatsi"/>
                          </a:rPr>
                          <m:t>𝑎</m:t>
                        </m:r>
                        <m:r>
                          <a:rPr lang="sr-Latn-BA" sz="2800" b="0" i="1" smtClean="0">
                            <a:solidFill>
                              <a:srgbClr val="29231E"/>
                            </a:solidFill>
                            <a:latin typeface="Cambria Math" panose="02040503050406030204" pitchFamily="18" charset="0"/>
                            <a:cs typeface="Alatsi"/>
                            <a:sym typeface="Alatsi"/>
                          </a:rPr>
                          <m:t>+</m:t>
                        </m:r>
                        <m:r>
                          <a:rPr lang="sr-Latn-BA" sz="2800" b="0" i="1" smtClean="0">
                            <a:solidFill>
                              <a:srgbClr val="29231E"/>
                            </a:solidFill>
                            <a:latin typeface="Cambria Math" panose="02040503050406030204" pitchFamily="18" charset="0"/>
                            <a:cs typeface="Alatsi"/>
                            <a:sym typeface="Alatsi"/>
                          </a:rPr>
                          <m:t>𝑏</m:t>
                        </m:r>
                        <m:r>
                          <a:rPr lang="sr-Latn-BA" sz="2800" b="0" i="1" smtClean="0">
                            <a:solidFill>
                              <a:srgbClr val="29231E"/>
                            </a:solidFill>
                            <a:latin typeface="Cambria Math" panose="02040503050406030204" pitchFamily="18" charset="0"/>
                            <a:cs typeface="Alatsi"/>
                            <a:sym typeface="Alatsi"/>
                          </a:rPr>
                          <m:t>)</m:t>
                        </m:r>
                      </m:e>
                      <m:sup>
                        <m:r>
                          <a:rPr lang="sr-Latn-BA" sz="2800" b="0" i="1" smtClean="0">
                            <a:solidFill>
                              <a:srgbClr val="29231E"/>
                            </a:solidFill>
                            <a:latin typeface="Cambria Math" panose="02040503050406030204" pitchFamily="18" charset="0"/>
                            <a:cs typeface="Alatsi"/>
                            <a:sym typeface="Alatsi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sr-Latn-BA" sz="2800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u obliku sume:</a:t>
                </a:r>
              </a:p>
            </p:txBody>
          </p:sp>
        </mc:Choice>
        <mc:Fallback>
          <p:sp>
            <p:nvSpPr>
              <p:cNvPr id="96" name="Google Shape;96;p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117" y="6259064"/>
                <a:ext cx="5306427" cy="861774"/>
              </a:xfrm>
              <a:prstGeom prst="rect">
                <a:avLst/>
              </a:prstGeom>
              <a:blipFill>
                <a:blip r:embed="rId4"/>
                <a:stretch>
                  <a:fillRect l="-4138" t="-12766" r="-1494" b="-241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Google Shape;97;p11"/>
          <p:cNvSpPr txBox="1"/>
          <p:nvPr/>
        </p:nvSpPr>
        <p:spPr>
          <a:xfrm>
            <a:off x="6841083" y="4757574"/>
            <a:ext cx="3682494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sz="36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Formula:</a:t>
            </a:r>
            <a:endParaRPr lang="en-US" dirty="0">
              <a:solidFill>
                <a:srgbClr val="29231E"/>
              </a:solidFill>
            </a:endParaRPr>
          </a:p>
        </p:txBody>
      </p:sp>
      <p:sp>
        <p:nvSpPr>
          <p:cNvPr id="26" name="Google Shape;97;p11">
            <a:extLst>
              <a:ext uri="{FF2B5EF4-FFF2-40B4-BE49-F238E27FC236}">
                <a16:creationId xmlns:a16="http://schemas.microsoft.com/office/drawing/2014/main" id="{2B885C0B-C652-4FA6-AA49-31DA07D18CBF}"/>
              </a:ext>
            </a:extLst>
          </p:cNvPr>
          <p:cNvSpPr txBox="1"/>
          <p:nvPr/>
        </p:nvSpPr>
        <p:spPr>
          <a:xfrm>
            <a:off x="12641624" y="4719536"/>
            <a:ext cx="3682494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sz="36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Primena:</a:t>
            </a:r>
            <a:endParaRPr lang="en-US" dirty="0">
              <a:solidFill>
                <a:srgbClr val="29231E"/>
              </a:solidFill>
            </a:endParaRPr>
          </a:p>
        </p:txBody>
      </p:sp>
      <p:sp>
        <p:nvSpPr>
          <p:cNvPr id="27" name="Google Shape;96;p11">
            <a:extLst>
              <a:ext uri="{FF2B5EF4-FFF2-40B4-BE49-F238E27FC236}">
                <a16:creationId xmlns:a16="http://schemas.microsoft.com/office/drawing/2014/main" id="{6E05CD6F-56A2-4235-8338-C73DF0F49BD8}"/>
              </a:ext>
            </a:extLst>
          </p:cNvPr>
          <p:cNvSpPr txBox="1"/>
          <p:nvPr/>
        </p:nvSpPr>
        <p:spPr>
          <a:xfrm>
            <a:off x="12176770" y="5906121"/>
            <a:ext cx="5749940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Ova formula se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široko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koristi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u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kombinatorici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algebri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verovatnoći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statistici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gde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olakšava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izračunavanje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verovatnoće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događaja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u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binomnim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eksperimentima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.</a:t>
            </a:r>
          </a:p>
          <a:p>
            <a:pPr lvl="0"/>
            <a:endParaRPr lang="en-US" sz="2800" b="0" i="0" u="none" strike="noStrike" cap="none" dirty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Google Shape;96;p11">
                <a:extLst>
                  <a:ext uri="{FF2B5EF4-FFF2-40B4-BE49-F238E27FC236}">
                    <a16:creationId xmlns:a16="http://schemas.microsoft.com/office/drawing/2014/main" id="{86D986B9-0C28-46AB-92AF-2F9C9B94D8B2}"/>
                  </a:ext>
                </a:extLst>
              </p:cNvPr>
              <p:cNvSpPr txBox="1"/>
              <p:nvPr/>
            </p:nvSpPr>
            <p:spPr>
              <a:xfrm>
                <a:off x="6176544" y="6098090"/>
                <a:ext cx="5306427" cy="11837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sr-Latn-BA" sz="2800" b="0" i="1" smtClean="0">
                              <a:solidFill>
                                <a:srgbClr val="29231E"/>
                              </a:solidFill>
                              <a:latin typeface="Cambria Math" panose="02040503050406030204" pitchFamily="18" charset="0"/>
                              <a:cs typeface="Alatsi"/>
                              <a:sym typeface="Alatsi"/>
                            </a:rPr>
                          </m:ctrlPr>
                        </m:sSupPr>
                        <m:e>
                          <m:r>
                            <a:rPr lang="sr-Latn-BA" sz="2800" b="0" i="1" smtClean="0">
                              <a:solidFill>
                                <a:srgbClr val="29231E"/>
                              </a:solidFill>
                              <a:latin typeface="Cambria Math" panose="02040503050406030204" pitchFamily="18" charset="0"/>
                              <a:cs typeface="Alatsi"/>
                              <a:sym typeface="Alatsi"/>
                            </a:rPr>
                            <m:t>(</m:t>
                          </m:r>
                          <m:r>
                            <a:rPr lang="sr-Latn-BA" sz="2800" b="0" i="1" smtClean="0">
                              <a:solidFill>
                                <a:srgbClr val="29231E"/>
                              </a:solidFill>
                              <a:latin typeface="Cambria Math" panose="02040503050406030204" pitchFamily="18" charset="0"/>
                              <a:cs typeface="Alatsi"/>
                              <a:sym typeface="Alatsi"/>
                            </a:rPr>
                            <m:t>𝑎</m:t>
                          </m:r>
                          <m:r>
                            <a:rPr lang="sr-Latn-BA" sz="2800" b="0" i="1" smtClean="0">
                              <a:solidFill>
                                <a:srgbClr val="29231E"/>
                              </a:solidFill>
                              <a:latin typeface="Cambria Math" panose="02040503050406030204" pitchFamily="18" charset="0"/>
                              <a:cs typeface="Alatsi"/>
                              <a:sym typeface="Alatsi"/>
                            </a:rPr>
                            <m:t>+</m:t>
                          </m:r>
                          <m:r>
                            <a:rPr lang="sr-Latn-BA" sz="2800" b="0" i="1" smtClean="0">
                              <a:solidFill>
                                <a:srgbClr val="29231E"/>
                              </a:solidFill>
                              <a:latin typeface="Cambria Math" panose="02040503050406030204" pitchFamily="18" charset="0"/>
                              <a:cs typeface="Alatsi"/>
                              <a:sym typeface="Alatsi"/>
                            </a:rPr>
                            <m:t>𝑏</m:t>
                          </m:r>
                          <m:r>
                            <a:rPr lang="sr-Latn-BA" sz="2800" b="0" i="1" smtClean="0">
                              <a:solidFill>
                                <a:srgbClr val="29231E"/>
                              </a:solidFill>
                              <a:latin typeface="Cambria Math" panose="02040503050406030204" pitchFamily="18" charset="0"/>
                              <a:cs typeface="Alatsi"/>
                              <a:sym typeface="Alatsi"/>
                            </a:rPr>
                            <m:t>)</m:t>
                          </m:r>
                        </m:e>
                        <m:sup>
                          <m:r>
                            <a:rPr lang="sr-Latn-BA" sz="2800" b="0" i="1" smtClean="0">
                              <a:solidFill>
                                <a:srgbClr val="29231E"/>
                              </a:solidFill>
                              <a:latin typeface="Cambria Math" panose="02040503050406030204" pitchFamily="18" charset="0"/>
                              <a:cs typeface="Alatsi"/>
                              <a:sym typeface="Alatsi"/>
                            </a:rPr>
                            <m:t>𝑛</m:t>
                          </m:r>
                        </m:sup>
                      </m:sSup>
                      <m:r>
                        <a:rPr lang="sr-Latn-BA" sz="2800" b="0" i="1" smtClean="0">
                          <a:solidFill>
                            <a:srgbClr val="29231E"/>
                          </a:solidFill>
                          <a:latin typeface="Cambria Math" panose="02040503050406030204" pitchFamily="18" charset="0"/>
                          <a:cs typeface="Alatsi"/>
                          <a:sym typeface="Alatsi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sr-Latn-BA" sz="2800" b="0" i="1" smtClean="0">
                              <a:solidFill>
                                <a:srgbClr val="29231E"/>
                              </a:solidFill>
                              <a:latin typeface="Cambria Math" panose="02040503050406030204" pitchFamily="18" charset="0"/>
                              <a:cs typeface="Alatsi"/>
                              <a:sym typeface="Alatsi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sr-Latn-BA" sz="2800" b="0" i="1" smtClean="0">
                              <a:solidFill>
                                <a:srgbClr val="29231E"/>
                              </a:solidFill>
                              <a:latin typeface="Cambria Math" panose="02040503050406030204" pitchFamily="18" charset="0"/>
                              <a:cs typeface="Alatsi"/>
                              <a:sym typeface="Alatsi"/>
                            </a:rPr>
                            <m:t>𝑘</m:t>
                          </m:r>
                          <m:r>
                            <a:rPr lang="sr-Latn-BA" sz="2800" b="0" i="1" smtClean="0">
                              <a:solidFill>
                                <a:srgbClr val="29231E"/>
                              </a:solidFill>
                              <a:latin typeface="Cambria Math" panose="02040503050406030204" pitchFamily="18" charset="0"/>
                              <a:cs typeface="Alatsi"/>
                              <a:sym typeface="Alatsi"/>
                            </a:rPr>
                            <m:t>=0</m:t>
                          </m:r>
                        </m:sub>
                        <m:sup>
                          <m:r>
                            <a:rPr lang="sr-Latn-BA" sz="2800" b="0" i="1" smtClean="0">
                              <a:solidFill>
                                <a:srgbClr val="29231E"/>
                              </a:solidFill>
                              <a:latin typeface="Cambria Math" panose="02040503050406030204" pitchFamily="18" charset="0"/>
                              <a:cs typeface="Alatsi"/>
                              <a:sym typeface="Alatsi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sr-Latn-BA" sz="2800" b="0" i="1" smtClean="0">
                                  <a:solidFill>
                                    <a:srgbClr val="29231E"/>
                                  </a:solidFill>
                                  <a:latin typeface="Cambria Math" panose="02040503050406030204" pitchFamily="18" charset="0"/>
                                  <a:cs typeface="Alatsi"/>
                                  <a:sym typeface="Alatsi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sr-Latn-BA" sz="2800" b="0" i="1" smtClean="0">
                                      <a:solidFill>
                                        <a:srgbClr val="29231E"/>
                                      </a:solidFill>
                                      <a:latin typeface="Cambria Math" panose="02040503050406030204" pitchFamily="18" charset="0"/>
                                      <a:cs typeface="Alatsi"/>
                                      <a:sym typeface="Alatsi"/>
                                    </a:rPr>
                                  </m:ctrlPr>
                                </m:fPr>
                                <m:num>
                                  <m:r>
                                    <a:rPr lang="sr-Latn-BA" sz="2800" b="0" i="1" smtClean="0">
                                      <a:solidFill>
                                        <a:srgbClr val="29231E"/>
                                      </a:solidFill>
                                      <a:latin typeface="Cambria Math" panose="02040503050406030204" pitchFamily="18" charset="0"/>
                                      <a:cs typeface="Alatsi"/>
                                      <a:sym typeface="Alatsi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sr-Latn-BA" sz="2800" b="0" i="1" smtClean="0">
                                      <a:solidFill>
                                        <a:srgbClr val="29231E"/>
                                      </a:solidFill>
                                      <a:latin typeface="Cambria Math" panose="02040503050406030204" pitchFamily="18" charset="0"/>
                                      <a:cs typeface="Alatsi"/>
                                      <a:sym typeface="Alatsi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sr-Latn-BA" sz="2800" b="0" i="1" smtClean="0">
                                  <a:solidFill>
                                    <a:srgbClr val="29231E"/>
                                  </a:solidFill>
                                  <a:latin typeface="Cambria Math" panose="02040503050406030204" pitchFamily="18" charset="0"/>
                                  <a:cs typeface="Alatsi"/>
                                  <a:sym typeface="Alatsi"/>
                                </a:rPr>
                              </m:ctrlPr>
                            </m:sSupPr>
                            <m:e>
                              <m:r>
                                <a:rPr lang="sr-Latn-BA" sz="2800" b="0" i="1" smtClean="0">
                                  <a:solidFill>
                                    <a:srgbClr val="29231E"/>
                                  </a:solidFill>
                                  <a:latin typeface="Cambria Math" panose="02040503050406030204" pitchFamily="18" charset="0"/>
                                  <a:cs typeface="Alatsi"/>
                                  <a:sym typeface="Alatsi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sr-Latn-BA" sz="2800" b="0" i="1" smtClean="0">
                                  <a:solidFill>
                                    <a:srgbClr val="29231E"/>
                                  </a:solidFill>
                                  <a:latin typeface="Cambria Math" panose="02040503050406030204" pitchFamily="18" charset="0"/>
                                  <a:cs typeface="Alatsi"/>
                                  <a:sym typeface="Alatsi"/>
                                </a:rPr>
                                <m:t>𝑛</m:t>
                              </m:r>
                              <m:r>
                                <a:rPr lang="sr-Latn-BA" sz="2800" b="0" i="1" smtClean="0">
                                  <a:solidFill>
                                    <a:srgbClr val="29231E"/>
                                  </a:solidFill>
                                  <a:latin typeface="Cambria Math" panose="02040503050406030204" pitchFamily="18" charset="0"/>
                                  <a:cs typeface="Alatsi"/>
                                  <a:sym typeface="Alatsi"/>
                                </a:rPr>
                                <m:t>−</m:t>
                              </m:r>
                              <m:r>
                                <a:rPr lang="sr-Latn-BA" sz="2800" b="0" i="1" smtClean="0">
                                  <a:solidFill>
                                    <a:srgbClr val="29231E"/>
                                  </a:solidFill>
                                  <a:latin typeface="Cambria Math" panose="02040503050406030204" pitchFamily="18" charset="0"/>
                                  <a:cs typeface="Alatsi"/>
                                  <a:sym typeface="Alatsi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sr-Latn-BA" sz="2800" b="0" i="1" smtClean="0">
                                  <a:solidFill>
                                    <a:srgbClr val="29231E"/>
                                  </a:solidFill>
                                  <a:latin typeface="Cambria Math" panose="02040503050406030204" pitchFamily="18" charset="0"/>
                                  <a:cs typeface="Alatsi"/>
                                  <a:sym typeface="Alatsi"/>
                                </a:rPr>
                              </m:ctrlPr>
                            </m:sSupPr>
                            <m:e>
                              <m:r>
                                <a:rPr lang="sr-Latn-BA" sz="2800" b="0" i="1" smtClean="0">
                                  <a:solidFill>
                                    <a:srgbClr val="29231E"/>
                                  </a:solidFill>
                                  <a:latin typeface="Cambria Math" panose="02040503050406030204" pitchFamily="18" charset="0"/>
                                  <a:cs typeface="Alatsi"/>
                                  <a:sym typeface="Alatsi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sr-Latn-BA" sz="2800" b="0" i="1" smtClean="0">
                                  <a:solidFill>
                                    <a:srgbClr val="29231E"/>
                                  </a:solidFill>
                                  <a:latin typeface="Cambria Math" panose="02040503050406030204" pitchFamily="18" charset="0"/>
                                  <a:cs typeface="Alatsi"/>
                                  <a:sym typeface="Alatsi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sr-Latn-BA" sz="2800" dirty="0">
                  <a:solidFill>
                    <a:srgbClr val="29231E"/>
                  </a:solidFill>
                  <a:latin typeface="Alatsi"/>
                  <a:ea typeface="Alatsi"/>
                  <a:cs typeface="Alatsi"/>
                  <a:sym typeface="Alatsi"/>
                </a:endParaRPr>
              </a:p>
            </p:txBody>
          </p:sp>
        </mc:Choice>
        <mc:Fallback>
          <p:sp>
            <p:nvSpPr>
              <p:cNvPr id="9" name="Google Shape;96;p11">
                <a:extLst>
                  <a:ext uri="{FF2B5EF4-FFF2-40B4-BE49-F238E27FC236}">
                    <a16:creationId xmlns:a16="http://schemas.microsoft.com/office/drawing/2014/main" id="{86D986B9-0C28-46AB-92AF-2F9C9B94D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544" y="6098090"/>
                <a:ext cx="5306427" cy="11837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97;p11">
            <a:extLst>
              <a:ext uri="{FF2B5EF4-FFF2-40B4-BE49-F238E27FC236}">
                <a16:creationId xmlns:a16="http://schemas.microsoft.com/office/drawing/2014/main" id="{0AE46CA4-08F2-44AC-A0E7-5E630033C9D5}"/>
              </a:ext>
            </a:extLst>
          </p:cNvPr>
          <p:cNvSpPr txBox="1"/>
          <p:nvPr/>
        </p:nvSpPr>
        <p:spPr>
          <a:xfrm>
            <a:off x="1040542" y="4756227"/>
            <a:ext cx="3682494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sz="36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Tekst:</a:t>
            </a:r>
            <a:endParaRPr lang="en-US" dirty="0">
              <a:solidFill>
                <a:srgbClr val="2923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451458"/>
      </p:ext>
    </p:extLst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224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11"/>
          <p:cNvCxnSpPr/>
          <p:nvPr/>
        </p:nvCxnSpPr>
        <p:spPr>
          <a:xfrm>
            <a:off x="1028700" y="2909924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" name="Google Shape;94;p11"/>
          <p:cNvSpPr txBox="1"/>
          <p:nvPr/>
        </p:nvSpPr>
        <p:spPr>
          <a:xfrm>
            <a:off x="492535" y="1384186"/>
            <a:ext cx="17259300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Primer </a:t>
            </a:r>
            <a:r>
              <a:rPr lang="en-US" sz="5600" b="0" i="0" u="none" strike="noStrike" cap="none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binomne</a:t>
            </a:r>
            <a:r>
              <a:rPr lang="en-US" sz="56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5600" b="0" i="0" u="none" strike="noStrike" cap="none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formule</a:t>
            </a:r>
            <a:endParaRPr lang="en-US" sz="5600" b="0" i="0" u="none" strike="noStrike" cap="none" dirty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5600" b="0" i="0" u="none" strike="noStrike" cap="none" dirty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Google Shape;96;p11"/>
              <p:cNvSpPr txBox="1"/>
              <p:nvPr/>
            </p:nvSpPr>
            <p:spPr>
              <a:xfrm>
                <a:off x="558847" y="6231425"/>
                <a:ext cx="5306427" cy="8617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lvl="0"/>
                <a:r>
                  <a:rPr lang="sr-Latn-BA" sz="2800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Razvijmo izraz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r-Latn-BA" sz="2800" i="1" smtClean="0">
                            <a:solidFill>
                              <a:srgbClr val="29231E"/>
                            </a:solidFill>
                            <a:latin typeface="Cambria Math" panose="02040503050406030204" pitchFamily="18" charset="0"/>
                            <a:cs typeface="Alatsi"/>
                            <a:sym typeface="Alatsi"/>
                          </a:rPr>
                        </m:ctrlPr>
                      </m:sSupPr>
                      <m:e>
                        <m:r>
                          <a:rPr lang="sr-Latn-BA" sz="2800" b="0" i="1" smtClean="0">
                            <a:solidFill>
                              <a:srgbClr val="29231E"/>
                            </a:solidFill>
                            <a:latin typeface="Cambria Math" panose="02040503050406030204" pitchFamily="18" charset="0"/>
                            <a:cs typeface="Alatsi"/>
                            <a:sym typeface="Alatsi"/>
                          </a:rPr>
                          <m:t>(</m:t>
                        </m:r>
                        <m:r>
                          <a:rPr lang="sr-Latn-BA" sz="2800" b="0" i="1" smtClean="0">
                            <a:solidFill>
                              <a:srgbClr val="29231E"/>
                            </a:solidFill>
                            <a:latin typeface="Cambria Math" panose="02040503050406030204" pitchFamily="18" charset="0"/>
                            <a:cs typeface="Alatsi"/>
                            <a:sym typeface="Alatsi"/>
                          </a:rPr>
                          <m:t>𝑥</m:t>
                        </m:r>
                        <m:r>
                          <a:rPr lang="sr-Latn-BA" sz="2800" b="0" i="1" smtClean="0">
                            <a:solidFill>
                              <a:srgbClr val="29231E"/>
                            </a:solidFill>
                            <a:latin typeface="Cambria Math" panose="02040503050406030204" pitchFamily="18" charset="0"/>
                            <a:cs typeface="Alatsi"/>
                            <a:sym typeface="Alatsi"/>
                          </a:rPr>
                          <m:t>+</m:t>
                        </m:r>
                        <m:r>
                          <a:rPr lang="sr-Latn-BA" sz="2800" b="0" i="1" smtClean="0">
                            <a:solidFill>
                              <a:srgbClr val="29231E"/>
                            </a:solidFill>
                            <a:latin typeface="Cambria Math" panose="02040503050406030204" pitchFamily="18" charset="0"/>
                            <a:cs typeface="Alatsi"/>
                            <a:sym typeface="Alatsi"/>
                          </a:rPr>
                          <m:t>𝑦</m:t>
                        </m:r>
                        <m:r>
                          <a:rPr lang="sr-Latn-BA" sz="2800" b="0" i="1" smtClean="0">
                            <a:solidFill>
                              <a:srgbClr val="29231E"/>
                            </a:solidFill>
                            <a:latin typeface="Cambria Math" panose="02040503050406030204" pitchFamily="18" charset="0"/>
                            <a:cs typeface="Alatsi"/>
                            <a:sym typeface="Alatsi"/>
                          </a:rPr>
                          <m:t>)</m:t>
                        </m:r>
                      </m:e>
                      <m:sup>
                        <m:r>
                          <a:rPr lang="sr-Latn-BA" sz="2800" b="0" i="1" smtClean="0">
                            <a:solidFill>
                              <a:srgbClr val="29231E"/>
                            </a:solidFill>
                            <a:latin typeface="Cambria Math" panose="02040503050406030204" pitchFamily="18" charset="0"/>
                            <a:cs typeface="Alatsi"/>
                            <a:sym typeface="Alatsi"/>
                          </a:rPr>
                          <m:t>3</m:t>
                        </m:r>
                      </m:sup>
                    </m:sSup>
                  </m:oMath>
                </a14:m>
                <a:r>
                  <a:rPr lang="sr-Latn-BA" sz="2800" dirty="0">
                    <a:solidFill>
                      <a:srgbClr val="29231E"/>
                    </a:solidFill>
                    <a:latin typeface="Alatsi"/>
                    <a:ea typeface="Alatsi"/>
                    <a:cs typeface="Alatsi"/>
                    <a:sym typeface="Alatsi"/>
                  </a:rPr>
                  <a:t>pomoću binomne formule:</a:t>
                </a:r>
              </a:p>
            </p:txBody>
          </p:sp>
        </mc:Choice>
        <mc:Fallback>
          <p:sp>
            <p:nvSpPr>
              <p:cNvPr id="96" name="Google Shape;96;p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47" y="6231425"/>
                <a:ext cx="5306427" cy="861774"/>
              </a:xfrm>
              <a:prstGeom prst="rect">
                <a:avLst/>
              </a:prstGeom>
              <a:blipFill>
                <a:blip r:embed="rId4"/>
                <a:stretch>
                  <a:fillRect l="-4138" t="-12676" b="-239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Google Shape;97;p11"/>
          <p:cNvSpPr txBox="1"/>
          <p:nvPr/>
        </p:nvSpPr>
        <p:spPr>
          <a:xfrm>
            <a:off x="6719347" y="4968835"/>
            <a:ext cx="3682494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sz="36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Formula:</a:t>
            </a:r>
            <a:endParaRPr lang="en-US" dirty="0">
              <a:solidFill>
                <a:srgbClr val="29231E"/>
              </a:solidFill>
            </a:endParaRPr>
          </a:p>
        </p:txBody>
      </p:sp>
      <p:sp>
        <p:nvSpPr>
          <p:cNvPr id="26" name="Google Shape;97;p11">
            <a:extLst>
              <a:ext uri="{FF2B5EF4-FFF2-40B4-BE49-F238E27FC236}">
                <a16:creationId xmlns:a16="http://schemas.microsoft.com/office/drawing/2014/main" id="{2B885C0B-C652-4FA6-AA49-31DA07D18CBF}"/>
              </a:ext>
            </a:extLst>
          </p:cNvPr>
          <p:cNvSpPr txBox="1"/>
          <p:nvPr/>
        </p:nvSpPr>
        <p:spPr>
          <a:xfrm>
            <a:off x="12641623" y="4894201"/>
            <a:ext cx="3682494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sz="36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Zaključak :</a:t>
            </a:r>
            <a:endParaRPr lang="en-US" dirty="0">
              <a:solidFill>
                <a:srgbClr val="29231E"/>
              </a:solidFill>
            </a:endParaRPr>
          </a:p>
        </p:txBody>
      </p:sp>
      <p:sp>
        <p:nvSpPr>
          <p:cNvPr id="27" name="Google Shape;96;p11">
            <a:extLst>
              <a:ext uri="{FF2B5EF4-FFF2-40B4-BE49-F238E27FC236}">
                <a16:creationId xmlns:a16="http://schemas.microsoft.com/office/drawing/2014/main" id="{6E05CD6F-56A2-4235-8338-C73DF0F49BD8}"/>
              </a:ext>
            </a:extLst>
          </p:cNvPr>
          <p:cNvSpPr txBox="1"/>
          <p:nvPr/>
        </p:nvSpPr>
        <p:spPr>
          <a:xfrm>
            <a:off x="12641623" y="5828793"/>
            <a:ext cx="5749940" cy="215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Na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ovaj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način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binomna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formula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omogućava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širenje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višestrukih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članova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što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olakšava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rad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sa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28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polinomima</a:t>
            </a:r>
            <a:r>
              <a:rPr lang="en-US" sz="2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.</a:t>
            </a:r>
          </a:p>
          <a:p>
            <a:pPr lvl="0"/>
            <a:endParaRPr lang="en-US" sz="2800" b="0" i="0" u="none" strike="noStrike" cap="none" dirty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Google Shape;96;p11">
                <a:extLst>
                  <a:ext uri="{FF2B5EF4-FFF2-40B4-BE49-F238E27FC236}">
                    <a16:creationId xmlns:a16="http://schemas.microsoft.com/office/drawing/2014/main" id="{86D986B9-0C28-46AB-92AF-2F9C9B94D8B2}"/>
                  </a:ext>
                </a:extLst>
              </p:cNvPr>
              <p:cNvSpPr txBox="1"/>
              <p:nvPr/>
            </p:nvSpPr>
            <p:spPr>
              <a:xfrm>
                <a:off x="6111232" y="6145290"/>
                <a:ext cx="6000226" cy="7607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sr-Latn-BA" sz="2200" i="1" smtClean="0">
                              <a:solidFill>
                                <a:srgbClr val="29231E"/>
                              </a:solidFill>
                              <a:latin typeface="Cambria Math" panose="02040503050406030204" pitchFamily="18" charset="0"/>
                              <a:cs typeface="Alatsi"/>
                              <a:sym typeface="Alatsi"/>
                            </a:rPr>
                          </m:ctrlPr>
                        </m:sSupPr>
                        <m:e>
                          <m:r>
                            <a:rPr lang="sr-Latn-BA" sz="2200" b="0" i="1" smtClean="0">
                              <a:solidFill>
                                <a:srgbClr val="29231E"/>
                              </a:solidFill>
                              <a:latin typeface="Cambria Math" panose="02040503050406030204" pitchFamily="18" charset="0"/>
                              <a:cs typeface="Alatsi"/>
                              <a:sym typeface="Alatsi"/>
                            </a:rPr>
                            <m:t>(</m:t>
                          </m:r>
                          <m:r>
                            <a:rPr lang="sr-Latn-BA" sz="2200" b="0" i="1" smtClean="0">
                              <a:solidFill>
                                <a:srgbClr val="29231E"/>
                              </a:solidFill>
                              <a:latin typeface="Cambria Math" panose="02040503050406030204" pitchFamily="18" charset="0"/>
                              <a:cs typeface="Alatsi"/>
                              <a:sym typeface="Alatsi"/>
                            </a:rPr>
                            <m:t>𝑥</m:t>
                          </m:r>
                          <m:r>
                            <a:rPr lang="sr-Latn-BA" sz="2200" b="0" i="1" smtClean="0">
                              <a:solidFill>
                                <a:srgbClr val="29231E"/>
                              </a:solidFill>
                              <a:latin typeface="Cambria Math" panose="02040503050406030204" pitchFamily="18" charset="0"/>
                              <a:cs typeface="Alatsi"/>
                              <a:sym typeface="Alatsi"/>
                            </a:rPr>
                            <m:t>+</m:t>
                          </m:r>
                          <m:r>
                            <a:rPr lang="sr-Latn-BA" sz="2200" b="0" i="1" smtClean="0">
                              <a:solidFill>
                                <a:srgbClr val="29231E"/>
                              </a:solidFill>
                              <a:latin typeface="Cambria Math" panose="02040503050406030204" pitchFamily="18" charset="0"/>
                              <a:cs typeface="Alatsi"/>
                              <a:sym typeface="Alatsi"/>
                            </a:rPr>
                            <m:t>𝑦</m:t>
                          </m:r>
                          <m:r>
                            <a:rPr lang="sr-Latn-BA" sz="2200" b="0" i="1" smtClean="0">
                              <a:solidFill>
                                <a:srgbClr val="29231E"/>
                              </a:solidFill>
                              <a:latin typeface="Cambria Math" panose="02040503050406030204" pitchFamily="18" charset="0"/>
                              <a:cs typeface="Alatsi"/>
                              <a:sym typeface="Alatsi"/>
                            </a:rPr>
                            <m:t>)</m:t>
                          </m:r>
                        </m:e>
                        <m:sup>
                          <m:r>
                            <a:rPr lang="sr-Latn-BA" sz="2200" b="0" i="1" smtClean="0">
                              <a:solidFill>
                                <a:srgbClr val="29231E"/>
                              </a:solidFill>
                              <a:latin typeface="Cambria Math" panose="02040503050406030204" pitchFamily="18" charset="0"/>
                              <a:cs typeface="Alatsi"/>
                              <a:sym typeface="Alatsi"/>
                            </a:rPr>
                            <m:t>3</m:t>
                          </m:r>
                        </m:sup>
                      </m:sSup>
                      <m:r>
                        <a:rPr lang="sr-Latn-BA" sz="2200" b="0" i="1" smtClean="0">
                          <a:solidFill>
                            <a:srgbClr val="29231E"/>
                          </a:solidFill>
                          <a:latin typeface="Cambria Math" panose="02040503050406030204" pitchFamily="18" charset="0"/>
                          <a:cs typeface="Alatsi"/>
                          <a:sym typeface="Alatsi"/>
                        </a:rPr>
                        <m:t>= </m:t>
                      </m:r>
                      <m:d>
                        <m:dPr>
                          <m:ctrlPr>
                            <a:rPr lang="sr-Latn-BA" sz="2200" b="0" i="1" smtClean="0">
                              <a:solidFill>
                                <a:srgbClr val="29231E"/>
                              </a:solidFill>
                              <a:latin typeface="Cambria Math" panose="02040503050406030204" pitchFamily="18" charset="0"/>
                              <a:cs typeface="Alatsi"/>
                              <a:sym typeface="Alatsi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sr-Latn-BA" sz="2200" b="0" i="1" smtClean="0">
                                  <a:solidFill>
                                    <a:srgbClr val="29231E"/>
                                  </a:solidFill>
                                  <a:latin typeface="Cambria Math" panose="02040503050406030204" pitchFamily="18" charset="0"/>
                                  <a:cs typeface="Alatsi"/>
                                  <a:sym typeface="Alatsi"/>
                                </a:rPr>
                              </m:ctrlPr>
                            </m:fPr>
                            <m:num>
                              <m:r>
                                <a:rPr lang="sr-Latn-BA" sz="2200" b="0" i="1" smtClean="0">
                                  <a:solidFill>
                                    <a:srgbClr val="29231E"/>
                                  </a:solidFill>
                                  <a:latin typeface="Cambria Math" panose="02040503050406030204" pitchFamily="18" charset="0"/>
                                  <a:cs typeface="Alatsi"/>
                                  <a:sym typeface="Alatsi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sr-Latn-BA" sz="2200" b="0" i="1" smtClean="0">
                                  <a:solidFill>
                                    <a:srgbClr val="29231E"/>
                                  </a:solidFill>
                                  <a:latin typeface="Cambria Math" panose="02040503050406030204" pitchFamily="18" charset="0"/>
                                  <a:cs typeface="Alatsi"/>
                                  <a:sym typeface="Alatsi"/>
                                </a:rPr>
                                <m:t>0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sr-Latn-BA" sz="2200" b="0" i="1" smtClean="0">
                              <a:solidFill>
                                <a:srgbClr val="29231E"/>
                              </a:solidFill>
                              <a:latin typeface="Cambria Math" panose="02040503050406030204" pitchFamily="18" charset="0"/>
                              <a:cs typeface="Alatsi"/>
                              <a:sym typeface="Alatsi"/>
                            </a:rPr>
                          </m:ctrlPr>
                        </m:sSupPr>
                        <m:e>
                          <m:r>
                            <a:rPr lang="sr-Latn-BA" sz="2200" b="0" i="1" smtClean="0">
                              <a:solidFill>
                                <a:srgbClr val="29231E"/>
                              </a:solidFill>
                              <a:latin typeface="Cambria Math" panose="02040503050406030204" pitchFamily="18" charset="0"/>
                              <a:cs typeface="Alatsi"/>
                              <a:sym typeface="Alatsi"/>
                            </a:rPr>
                            <m:t>𝑥</m:t>
                          </m:r>
                        </m:e>
                        <m:sup>
                          <m:r>
                            <a:rPr lang="sr-Latn-BA" sz="2200" b="0" i="1" smtClean="0">
                              <a:solidFill>
                                <a:srgbClr val="29231E"/>
                              </a:solidFill>
                              <a:latin typeface="Cambria Math" panose="02040503050406030204" pitchFamily="18" charset="0"/>
                              <a:cs typeface="Alatsi"/>
                              <a:sym typeface="Alatsi"/>
                            </a:rPr>
                            <m:t>3</m:t>
                          </m:r>
                        </m:sup>
                      </m:sSup>
                      <m:r>
                        <a:rPr lang="sr-Latn-BA" sz="2200" b="0" i="1" smtClean="0">
                          <a:solidFill>
                            <a:srgbClr val="29231E"/>
                          </a:solidFill>
                          <a:latin typeface="Cambria Math" panose="02040503050406030204" pitchFamily="18" charset="0"/>
                          <a:cs typeface="Alatsi"/>
                          <a:sym typeface="Alatsi"/>
                        </a:rPr>
                        <m:t>+</m:t>
                      </m:r>
                      <m:d>
                        <m:dPr>
                          <m:ctrlPr>
                            <a:rPr lang="sr-Latn-BA" sz="2200" i="1">
                              <a:solidFill>
                                <a:srgbClr val="29231E"/>
                              </a:solidFill>
                              <a:latin typeface="Cambria Math" panose="02040503050406030204" pitchFamily="18" charset="0"/>
                              <a:cs typeface="Alatsi"/>
                              <a:sym typeface="Alatsi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sr-Latn-BA" sz="2200" i="1">
                                  <a:solidFill>
                                    <a:srgbClr val="29231E"/>
                                  </a:solidFill>
                                  <a:latin typeface="Cambria Math" panose="02040503050406030204" pitchFamily="18" charset="0"/>
                                  <a:cs typeface="Alatsi"/>
                                  <a:sym typeface="Alatsi"/>
                                </a:rPr>
                              </m:ctrlPr>
                            </m:fPr>
                            <m:num>
                              <m:r>
                                <a:rPr lang="sr-Latn-BA" sz="2200" b="0" i="1" smtClean="0">
                                  <a:solidFill>
                                    <a:srgbClr val="29231E"/>
                                  </a:solidFill>
                                  <a:latin typeface="Cambria Math" panose="02040503050406030204" pitchFamily="18" charset="0"/>
                                  <a:cs typeface="Alatsi"/>
                                  <a:sym typeface="Alatsi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sr-Latn-BA" sz="2200" b="0" i="1" smtClean="0">
                                  <a:solidFill>
                                    <a:srgbClr val="29231E"/>
                                  </a:solidFill>
                                  <a:latin typeface="Cambria Math" panose="02040503050406030204" pitchFamily="18" charset="0"/>
                                  <a:cs typeface="Alatsi"/>
                                  <a:sym typeface="Alatsi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sr-Latn-BA" sz="2200" i="1">
                              <a:solidFill>
                                <a:srgbClr val="29231E"/>
                              </a:solidFill>
                              <a:latin typeface="Cambria Math" panose="02040503050406030204" pitchFamily="18" charset="0"/>
                              <a:cs typeface="Alatsi"/>
                              <a:sym typeface="Alatsi"/>
                            </a:rPr>
                          </m:ctrlPr>
                        </m:sSupPr>
                        <m:e>
                          <m:r>
                            <a:rPr lang="sr-Latn-BA" sz="2200" b="0" i="1" smtClean="0">
                              <a:solidFill>
                                <a:srgbClr val="29231E"/>
                              </a:solidFill>
                              <a:latin typeface="Cambria Math" panose="02040503050406030204" pitchFamily="18" charset="0"/>
                              <a:cs typeface="Alatsi"/>
                              <a:sym typeface="Alatsi"/>
                            </a:rPr>
                            <m:t>𝑥</m:t>
                          </m:r>
                        </m:e>
                        <m:sup>
                          <m:r>
                            <a:rPr lang="sr-Latn-BA" sz="2200" b="0" i="1" smtClean="0">
                              <a:solidFill>
                                <a:srgbClr val="29231E"/>
                              </a:solidFill>
                              <a:latin typeface="Cambria Math" panose="02040503050406030204" pitchFamily="18" charset="0"/>
                              <a:cs typeface="Alatsi"/>
                              <a:sym typeface="Alatsi"/>
                            </a:rPr>
                            <m:t>2</m:t>
                          </m:r>
                        </m:sup>
                      </m:sSup>
                      <m:r>
                        <a:rPr lang="sr-Latn-BA" sz="2200" b="0" i="1" smtClean="0">
                          <a:solidFill>
                            <a:srgbClr val="29231E"/>
                          </a:solidFill>
                          <a:latin typeface="Cambria Math" panose="02040503050406030204" pitchFamily="18" charset="0"/>
                          <a:cs typeface="Alatsi"/>
                          <a:sym typeface="Alatsi"/>
                        </a:rPr>
                        <m:t>𝑦</m:t>
                      </m:r>
                      <m:r>
                        <a:rPr lang="sr-Latn-BA" sz="2200" b="0" i="1" smtClean="0">
                          <a:solidFill>
                            <a:srgbClr val="29231E"/>
                          </a:solidFill>
                          <a:latin typeface="Cambria Math" panose="02040503050406030204" pitchFamily="18" charset="0"/>
                          <a:cs typeface="Alatsi"/>
                          <a:sym typeface="Alatsi"/>
                        </a:rPr>
                        <m:t>+</m:t>
                      </m:r>
                      <m:d>
                        <m:dPr>
                          <m:ctrlPr>
                            <a:rPr lang="sr-Latn-BA" sz="2200" i="1">
                              <a:solidFill>
                                <a:srgbClr val="29231E"/>
                              </a:solidFill>
                              <a:latin typeface="Cambria Math" panose="02040503050406030204" pitchFamily="18" charset="0"/>
                              <a:cs typeface="Alatsi"/>
                              <a:sym typeface="Alatsi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sr-Latn-BA" sz="2200" i="1">
                                  <a:solidFill>
                                    <a:srgbClr val="29231E"/>
                                  </a:solidFill>
                                  <a:latin typeface="Cambria Math" panose="02040503050406030204" pitchFamily="18" charset="0"/>
                                  <a:cs typeface="Alatsi"/>
                                  <a:sym typeface="Alatsi"/>
                                </a:rPr>
                              </m:ctrlPr>
                            </m:fPr>
                            <m:num>
                              <m:r>
                                <a:rPr lang="sr-Latn-BA" sz="2200" i="1">
                                  <a:solidFill>
                                    <a:srgbClr val="29231E"/>
                                  </a:solidFill>
                                  <a:latin typeface="Cambria Math" panose="02040503050406030204" pitchFamily="18" charset="0"/>
                                  <a:cs typeface="Alatsi"/>
                                  <a:sym typeface="Alatsi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sr-Latn-BA" sz="2200" b="0" i="1" smtClean="0">
                                  <a:solidFill>
                                    <a:srgbClr val="29231E"/>
                                  </a:solidFill>
                                  <a:latin typeface="Cambria Math" panose="02040503050406030204" pitchFamily="18" charset="0"/>
                                  <a:cs typeface="Alatsi"/>
                                  <a:sym typeface="Alatsi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sr-Latn-BA" sz="2200" b="0" i="1" smtClean="0">
                          <a:solidFill>
                            <a:srgbClr val="29231E"/>
                          </a:solidFill>
                          <a:latin typeface="Cambria Math" panose="02040503050406030204" pitchFamily="18" charset="0"/>
                          <a:cs typeface="Alatsi"/>
                          <a:sym typeface="Alatsi"/>
                        </a:rPr>
                        <m:t>𝑥</m:t>
                      </m:r>
                      <m:sSup>
                        <m:sSupPr>
                          <m:ctrlPr>
                            <a:rPr lang="sr-Latn-BA" sz="2200" i="1">
                              <a:solidFill>
                                <a:srgbClr val="29231E"/>
                              </a:solidFill>
                              <a:latin typeface="Cambria Math" panose="02040503050406030204" pitchFamily="18" charset="0"/>
                              <a:cs typeface="Alatsi"/>
                              <a:sym typeface="Alatsi"/>
                            </a:rPr>
                          </m:ctrlPr>
                        </m:sSupPr>
                        <m:e>
                          <m:r>
                            <a:rPr lang="sr-Latn-BA" sz="2200" i="1">
                              <a:solidFill>
                                <a:srgbClr val="29231E"/>
                              </a:solidFill>
                              <a:latin typeface="Cambria Math" panose="02040503050406030204" pitchFamily="18" charset="0"/>
                              <a:cs typeface="Alatsi"/>
                              <a:sym typeface="Alatsi"/>
                            </a:rPr>
                            <m:t>𝑦</m:t>
                          </m:r>
                        </m:e>
                        <m:sup>
                          <m:r>
                            <a:rPr lang="sr-Latn-BA" sz="2200" i="1">
                              <a:solidFill>
                                <a:srgbClr val="29231E"/>
                              </a:solidFill>
                              <a:latin typeface="Cambria Math" panose="02040503050406030204" pitchFamily="18" charset="0"/>
                              <a:cs typeface="Alatsi"/>
                              <a:sym typeface="Alatsi"/>
                            </a:rPr>
                            <m:t>2</m:t>
                          </m:r>
                        </m:sup>
                      </m:sSup>
                      <m:r>
                        <a:rPr lang="sr-Latn-BA" sz="2200" b="0" i="1" smtClean="0">
                          <a:solidFill>
                            <a:srgbClr val="29231E"/>
                          </a:solidFill>
                          <a:latin typeface="Cambria Math" panose="02040503050406030204" pitchFamily="18" charset="0"/>
                          <a:cs typeface="Alatsi"/>
                          <a:sym typeface="Alatsi"/>
                        </a:rPr>
                        <m:t>+</m:t>
                      </m:r>
                      <m:d>
                        <m:dPr>
                          <m:ctrlPr>
                            <a:rPr lang="sr-Latn-BA" sz="2200" i="1">
                              <a:solidFill>
                                <a:srgbClr val="29231E"/>
                              </a:solidFill>
                              <a:latin typeface="Cambria Math" panose="02040503050406030204" pitchFamily="18" charset="0"/>
                              <a:cs typeface="Alatsi"/>
                              <a:sym typeface="Alatsi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sr-Latn-BA" sz="2200" i="1">
                                  <a:solidFill>
                                    <a:srgbClr val="29231E"/>
                                  </a:solidFill>
                                  <a:latin typeface="Cambria Math" panose="02040503050406030204" pitchFamily="18" charset="0"/>
                                  <a:cs typeface="Alatsi"/>
                                  <a:sym typeface="Alatsi"/>
                                </a:rPr>
                              </m:ctrlPr>
                            </m:fPr>
                            <m:num>
                              <m:r>
                                <a:rPr lang="sr-Latn-BA" sz="2200" i="1">
                                  <a:solidFill>
                                    <a:srgbClr val="29231E"/>
                                  </a:solidFill>
                                  <a:latin typeface="Cambria Math" panose="02040503050406030204" pitchFamily="18" charset="0"/>
                                  <a:cs typeface="Alatsi"/>
                                  <a:sym typeface="Alatsi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sr-Latn-BA" sz="2200" b="0" i="1" smtClean="0">
                                  <a:solidFill>
                                    <a:srgbClr val="29231E"/>
                                  </a:solidFill>
                                  <a:latin typeface="Cambria Math" panose="02040503050406030204" pitchFamily="18" charset="0"/>
                                  <a:cs typeface="Alatsi"/>
                                  <a:sym typeface="Alatsi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sr-Latn-BA" sz="2200" i="1">
                              <a:solidFill>
                                <a:srgbClr val="29231E"/>
                              </a:solidFill>
                              <a:latin typeface="Cambria Math" panose="02040503050406030204" pitchFamily="18" charset="0"/>
                              <a:cs typeface="Alatsi"/>
                              <a:sym typeface="Alatsi"/>
                            </a:rPr>
                          </m:ctrlPr>
                        </m:sSupPr>
                        <m:e>
                          <m:r>
                            <a:rPr lang="sr-Latn-BA" sz="2200" b="0" i="1" smtClean="0">
                              <a:solidFill>
                                <a:srgbClr val="29231E"/>
                              </a:solidFill>
                              <a:latin typeface="Cambria Math" panose="02040503050406030204" pitchFamily="18" charset="0"/>
                              <a:cs typeface="Alatsi"/>
                              <a:sym typeface="Alatsi"/>
                            </a:rPr>
                            <m:t>𝑦</m:t>
                          </m:r>
                        </m:e>
                        <m:sup>
                          <m:r>
                            <a:rPr lang="sr-Latn-BA" sz="2200" b="0" i="1" smtClean="0">
                              <a:solidFill>
                                <a:srgbClr val="29231E"/>
                              </a:solidFill>
                              <a:latin typeface="Cambria Math" panose="02040503050406030204" pitchFamily="18" charset="0"/>
                              <a:cs typeface="Alatsi"/>
                              <a:sym typeface="Alatsi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sr-Latn-BA" sz="2200" dirty="0">
                  <a:solidFill>
                    <a:srgbClr val="29231E"/>
                  </a:solidFill>
                  <a:latin typeface="Alatsi"/>
                  <a:ea typeface="Alatsi"/>
                  <a:cs typeface="Alatsi"/>
                  <a:sym typeface="Alatsi"/>
                </a:endParaRPr>
              </a:p>
            </p:txBody>
          </p:sp>
        </mc:Choice>
        <mc:Fallback>
          <p:sp>
            <p:nvSpPr>
              <p:cNvPr id="9" name="Google Shape;96;p11">
                <a:extLst>
                  <a:ext uri="{FF2B5EF4-FFF2-40B4-BE49-F238E27FC236}">
                    <a16:creationId xmlns:a16="http://schemas.microsoft.com/office/drawing/2014/main" id="{86D986B9-0C28-46AB-92AF-2F9C9B94D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232" y="6145290"/>
                <a:ext cx="6000226" cy="7607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97;p11">
            <a:extLst>
              <a:ext uri="{FF2B5EF4-FFF2-40B4-BE49-F238E27FC236}">
                <a16:creationId xmlns:a16="http://schemas.microsoft.com/office/drawing/2014/main" id="{0AE46CA4-08F2-44AC-A0E7-5E630033C9D5}"/>
              </a:ext>
            </a:extLst>
          </p:cNvPr>
          <p:cNvSpPr txBox="1"/>
          <p:nvPr/>
        </p:nvSpPr>
        <p:spPr>
          <a:xfrm>
            <a:off x="797071" y="4968835"/>
            <a:ext cx="3682494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sz="36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Tekst:</a:t>
            </a:r>
            <a:endParaRPr lang="en-US" dirty="0">
              <a:solidFill>
                <a:srgbClr val="2923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023834"/>
      </p:ext>
    </p:extLst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821</Words>
  <Application>Microsoft Office PowerPoint</Application>
  <PresentationFormat>Custom</PresentationFormat>
  <Paragraphs>86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Alatsi</vt:lpstr>
      <vt:lpstr>Courier Prime</vt:lpstr>
      <vt:lpstr>Cambria Math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JovanAStro</dc:creator>
  <cp:lastModifiedBy>Jovan Cvijanovic</cp:lastModifiedBy>
  <cp:revision>9</cp:revision>
  <dcterms:modified xsi:type="dcterms:W3CDTF">2024-10-31T09:28:31Z</dcterms:modified>
</cp:coreProperties>
</file>